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61" r:id="rId2"/>
    <p:sldId id="362" r:id="rId3"/>
    <p:sldId id="296" r:id="rId4"/>
    <p:sldId id="370" r:id="rId5"/>
    <p:sldId id="329" r:id="rId6"/>
    <p:sldId id="334" r:id="rId7"/>
    <p:sldId id="363" r:id="rId8"/>
    <p:sldId id="426" r:id="rId9"/>
    <p:sldId id="433" r:id="rId10"/>
    <p:sldId id="416" r:id="rId11"/>
    <p:sldId id="368" r:id="rId12"/>
    <p:sldId id="431" r:id="rId13"/>
    <p:sldId id="342" r:id="rId14"/>
    <p:sldId id="343" r:id="rId15"/>
    <p:sldId id="330" r:id="rId16"/>
    <p:sldId id="364" r:id="rId17"/>
    <p:sldId id="409" r:id="rId18"/>
    <p:sldId id="354" r:id="rId19"/>
    <p:sldId id="408" r:id="rId20"/>
    <p:sldId id="427" r:id="rId21"/>
    <p:sldId id="429" r:id="rId22"/>
    <p:sldId id="348" r:id="rId23"/>
    <p:sldId id="365" r:id="rId24"/>
    <p:sldId id="367" r:id="rId25"/>
    <p:sldId id="366" r:id="rId26"/>
    <p:sldId id="331" r:id="rId27"/>
    <p:sldId id="385" r:id="rId28"/>
    <p:sldId id="351" r:id="rId29"/>
    <p:sldId id="387" r:id="rId30"/>
    <p:sldId id="430" r:id="rId31"/>
    <p:sldId id="388" r:id="rId32"/>
    <p:sldId id="421" r:id="rId33"/>
    <p:sldId id="338" r:id="rId34"/>
    <p:sldId id="389" r:id="rId35"/>
    <p:sldId id="393" r:id="rId36"/>
    <p:sldId id="394" r:id="rId37"/>
    <p:sldId id="434" r:id="rId38"/>
    <p:sldId id="418" r:id="rId39"/>
    <p:sldId id="332" r:id="rId40"/>
    <p:sldId id="420" r:id="rId41"/>
    <p:sldId id="396" r:id="rId42"/>
    <p:sldId id="339" r:id="rId43"/>
    <p:sldId id="404" r:id="rId44"/>
    <p:sldId id="423" r:id="rId45"/>
    <p:sldId id="424" r:id="rId46"/>
    <p:sldId id="425" r:id="rId47"/>
    <p:sldId id="42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004080"/>
    <a:srgbClr val="80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0774" autoAdjust="0"/>
    <p:restoredTop sz="93839" autoAdjust="0"/>
  </p:normalViewPr>
  <p:slideViewPr>
    <p:cSldViewPr snapToGrid="0" snapToObjects="1">
      <p:cViewPr varScale="1">
        <p:scale>
          <a:sx n="43" d="100"/>
          <a:sy n="43" d="100"/>
        </p:scale>
        <p:origin x="-1512" y="-112"/>
      </p:cViewPr>
      <p:guideLst>
        <p:guide orient="horz" pos="400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BDAF2B-2EAF-724E-A128-D5619055C82D}" type="slidenum">
              <a:rPr lang="en-US"/>
              <a:pPr/>
              <a:t>25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There is partial representation of different levels of anatomical granularity in GO, but all the combinations that would be needed are impossible. We need a different ontology for cell types and subcellular structures that can all be linked by partonomy at annotation time. </a:t>
            </a:r>
          </a:p>
          <a:p>
            <a:pPr eaLnBrk="1" hangingPunct="1"/>
            <a:r>
              <a:rPr lang="en-US" smtClean="0"/>
              <a:t>Impractical to represent all the has_part relations and there are TPV for the part_ofs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26F4FB-6B37-A146-A7D2-BF133568AAD7}" type="slidenum">
              <a:rPr lang="en-US"/>
              <a:pPr/>
              <a:t>26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Add genes?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Example of synch by </a:t>
            </a:r>
            <a:r>
              <a:rPr lang="en-US" dirty="0" err="1" smtClean="0"/>
              <a:t>xref</a:t>
            </a:r>
            <a:r>
              <a:rPr lang="en-US" dirty="0" smtClean="0"/>
              <a:t>. Basically, approach is manual and very easy to get out of synch.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3A93E1-F0FD-EC41-9D82-55B26ECA5C12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23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Examples: chloroplast, epithelium, arm, musculature system, basal lamina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349250" lvl="1" indent="-349250" eaLnBrk="1" hangingPunct="1">
              <a:spcBef>
                <a:spcPts val="2000"/>
              </a:spcBef>
              <a:buFontTx/>
              <a:buNone/>
            </a:pPr>
            <a:r>
              <a:rPr lang="en-US" dirty="0" smtClean="0"/>
              <a:t>\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6B859B-158F-A443-81A0-308348857C5F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26F4FB-6B37-A146-A7D2-BF133568AAD7}" type="slidenum">
              <a:rPr lang="en-US"/>
              <a:pPr/>
              <a:t>33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uberon-combined-mammal.owl</a:t>
            </a:r>
            <a:r>
              <a:rPr lang="en-US" dirty="0" smtClean="0"/>
              <a:t> - shows you what you get with the bridge axioms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tool for import.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animated example of each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graph of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96F4-7F16-8045-9CD7-18F1B353FF6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44634B-C704-494F-A742-3D0BD5EAA347}" type="slidenum">
              <a:rPr lang="en-US"/>
              <a:pPr/>
              <a:t>13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A71F7-FF45-CB47-8B5A-5A0558CDEEDB}" type="slidenum">
              <a:rPr lang="en-US"/>
              <a:pPr/>
              <a:t>14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Linguistic description not enough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208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/>
          <a:lstStyle/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Seed plants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angiosperms  and  gymnosperms </a:t>
            </a: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Pteridophytes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ferns and lycopods- selaginella</a:t>
            </a:r>
          </a:p>
          <a:p>
            <a:pPr marL="339725" indent="-339725">
              <a:spcBef>
                <a:spcPts val="800"/>
              </a:spcBef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Bryophytes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mosses, liverworts, and hornworts</a:t>
            </a: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Algae</a:t>
            </a:r>
          </a:p>
          <a:p>
            <a:pPr marL="339725" indent="-339725"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Uberon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only_in_taxon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to make relationships such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lactifierous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gland 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Mammalia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Vertebrata. These relations are useful for human users of the ontology, and can be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checking within the ontology. For example if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“tibia” (representing a segment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insect leg) were accidentally placed as a child of UBERON:0000979 tibia, this would be flagged by the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because tibia is a bone, bones are found only in vertebrates,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Drosophila ontology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D4B27-39C2-0345-A18E-049152A6D2F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Never in </a:t>
            </a:r>
            <a:r>
              <a:rPr lang="en-US" dirty="0" err="1" smtClean="0"/>
              <a:t>taxon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2/23/12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oleObject" Target="../embeddings/oleObject1.bin"/><Relationship Id="rId11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://ontofox.hegroup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w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802329" y="3111333"/>
            <a:ext cx="5552554" cy="2087983"/>
            <a:chOff x="1046" y="1577"/>
            <a:chExt cx="3754" cy="1440"/>
          </a:xfrm>
        </p:grpSpPr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6" y="1584"/>
              <a:ext cx="538" cy="1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5"/>
            <a:srcRect l="5446" t="4420" r="5562" b="24861"/>
            <a:stretch>
              <a:fillRect/>
            </a:stretch>
          </p:blipFill>
          <p:spPr bwMode="auto">
            <a:xfrm>
              <a:off x="1680" y="1584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52" y="1584"/>
              <a:ext cx="1856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01" y="1577"/>
              <a:ext cx="499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80" y="2223"/>
              <a:ext cx="864" cy="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" y="2153"/>
              <a:ext cx="57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2734" y="2177"/>
            <a:ext cx="67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0" name="Image" r:id="rId10" imgW="2387302" imgH="2971429" progId="">
                    <p:embed/>
                  </p:oleObj>
                </mc:Choice>
                <mc:Fallback>
                  <p:oleObj name="Image" r:id="rId10" imgW="2387302" imgH="297142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177"/>
                          <a:ext cx="674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174335"/>
            <a:ext cx="8692444" cy="324649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An Introduction to Anatomy Ontologies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200" b="1" dirty="0" smtClean="0"/>
              <a:t>Phenotype RCN </a:t>
            </a:r>
            <a:br>
              <a:rPr lang="en-US" sz="3200" b="1" dirty="0" smtClean="0"/>
            </a:br>
            <a:r>
              <a:rPr lang="en-US" sz="3200" b="1" dirty="0" smtClean="0"/>
              <a:t>Feb 23, 2012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06138"/>
            <a:ext cx="6400800" cy="1347454"/>
          </a:xfrm>
        </p:spPr>
        <p:txBody>
          <a:bodyPr/>
          <a:lstStyle/>
          <a:p>
            <a:endParaRPr lang="en-US" b="1" dirty="0" smtClean="0">
              <a:solidFill>
                <a:srgbClr val="1F497D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Melissa Haendel</a:t>
            </a:r>
          </a:p>
          <a:p>
            <a:endParaRPr lang="en-US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8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0663" y="188913"/>
            <a:ext cx="8704389" cy="6308844"/>
            <a:chOff x="1840770" y="20665754"/>
            <a:chExt cx="11632421" cy="7229782"/>
          </a:xfrm>
        </p:grpSpPr>
        <p:pic>
          <p:nvPicPr>
            <p:cNvPr id="44035" name="Picture 3" descr="Picture 2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40770" y="22078442"/>
              <a:ext cx="9480555" cy="5283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37" name="TextBox 6"/>
            <p:cNvSpPr txBox="1">
              <a:spLocks noChangeArrowheads="1"/>
            </p:cNvSpPr>
            <p:nvPr/>
          </p:nvSpPr>
          <p:spPr bwMode="auto">
            <a:xfrm>
              <a:off x="7204767" y="25320793"/>
              <a:ext cx="6268424" cy="257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Clr>
                  <a:schemeClr val="accent1"/>
                </a:buClr>
                <a:defRPr/>
              </a:pP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It </a:t>
              </a:r>
              <a:r>
                <a:rPr lang="en-US" sz="2000" b="1" dirty="0">
                  <a:solidFill>
                    <a:srgbClr val="000000"/>
                  </a:solidFill>
                  <a:latin typeface="+mn-lt"/>
                </a:rPr>
                <a:t>is difficult to keep track of multiple</a:t>
              </a:r>
            </a:p>
            <a:p>
              <a:pPr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+mn-lt"/>
                </a:rPr>
                <a:t>classification chains to:</a:t>
              </a: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 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ensure </a:t>
              </a:r>
              <a:r>
                <a:rPr lang="en-US" sz="2000" b="1" dirty="0">
                  <a:solidFill>
                    <a:srgbClr val="000000"/>
                  </a:solidFill>
                  <a:latin typeface="+mn-lt"/>
                </a:rPr>
                <a:t>completeness</a:t>
              </a: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;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avoid </a:t>
              </a:r>
              <a:r>
                <a:rPr lang="en-US" sz="2000" b="1" dirty="0">
                  <a:solidFill>
                    <a:srgbClr val="000000"/>
                  </a:solidFill>
                  <a:latin typeface="+mn-lt"/>
                </a:rPr>
                <a:t>redundancy</a:t>
              </a: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;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Incorrect</a:t>
              </a:r>
              <a:r>
                <a:rPr lang="en-US" sz="2000" b="1" dirty="0" smtClean="0">
                  <a:solidFill>
                    <a:srgbClr val="000000"/>
                  </a:solidFill>
                </a:rPr>
                <a:t> </a:t>
              </a: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inheritance </a:t>
              </a:r>
              <a:r>
                <a:rPr lang="en-US" sz="2000" b="1" dirty="0">
                  <a:solidFill>
                    <a:srgbClr val="000000"/>
                  </a:solidFill>
                  <a:latin typeface="+mn-lt"/>
                </a:rPr>
                <a:t>of classification criteria from a distant </a:t>
              </a:r>
              <a:r>
                <a:rPr lang="en-US" sz="2000" b="1" dirty="0" smtClean="0">
                  <a:solidFill>
                    <a:srgbClr val="000000"/>
                  </a:solidFill>
                  <a:latin typeface="+mn-lt"/>
                </a:rPr>
                <a:t>superclass</a:t>
              </a:r>
              <a:endParaRPr lang="en-US" sz="2000" b="1" dirty="0">
                <a:solidFill>
                  <a:srgbClr val="000000"/>
                </a:solidFill>
                <a:latin typeface="+mn-lt"/>
              </a:endParaRPr>
            </a:p>
            <a:p>
              <a:pPr>
                <a:defRPr/>
              </a:pPr>
              <a:endParaRPr lang="en-US" sz="20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9638" name="TextBox 7"/>
            <p:cNvSpPr txBox="1">
              <a:spLocks noChangeArrowheads="1"/>
            </p:cNvSpPr>
            <p:nvPr/>
          </p:nvSpPr>
          <p:spPr bwMode="auto">
            <a:xfrm>
              <a:off x="2273558" y="20665754"/>
              <a:ext cx="10557794" cy="1235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3200" b="1" dirty="0">
                  <a:solidFill>
                    <a:srgbClr val="000000"/>
                  </a:solidFill>
                  <a:latin typeface="Arial"/>
                  <a:cs typeface="Arial"/>
                </a:rPr>
                <a:t>Multiple inheritance is very hard to manage by hand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703229" y="293468"/>
            <a:ext cx="788320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300" b="1" dirty="0" smtClean="0"/>
              <a:t>The knowledge in an ontology can make the reasons for classification explicit</a:t>
            </a:r>
          </a:p>
          <a:p>
            <a:pPr marL="914400" lvl="2" indent="0">
              <a:buNone/>
            </a:pPr>
            <a:endParaRPr lang="en-US" sz="2400" b="1" dirty="0" smtClean="0"/>
          </a:p>
          <a:p>
            <a:pPr marL="914400" lvl="2" indent="0">
              <a:buNone/>
            </a:pPr>
            <a:endParaRPr lang="en-US" sz="2800" b="1" dirty="0"/>
          </a:p>
          <a:p>
            <a:pPr marL="914400" lvl="2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Any </a:t>
            </a:r>
            <a:r>
              <a:rPr lang="en-US" sz="2800" b="1" dirty="0" smtClean="0">
                <a:solidFill>
                  <a:schemeClr val="tx2"/>
                </a:solidFill>
              </a:rPr>
              <a:t>sense organ that functions in the detection of smell is an olfactory sense </a:t>
            </a:r>
            <a:r>
              <a:rPr lang="en-US" sz="2800" b="1" dirty="0" smtClean="0">
                <a:solidFill>
                  <a:schemeClr val="tx2"/>
                </a:solidFill>
              </a:rPr>
              <a:t>organ</a:t>
            </a:r>
            <a:endParaRPr lang="en-US" sz="2800" b="1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82066" y="3456700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59026" y="3483884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59819" y="4615694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919730" y="4340485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82943" y="4399755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541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1180831" y="1591574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61089" y="998606"/>
            <a:ext cx="1888339" cy="195841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45337" y="1184702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sense organ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487821" y="1822388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61565" y="684518"/>
            <a:ext cx="2461628" cy="232433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06936" y="1090898"/>
            <a:ext cx="207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capable_of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detection of smell</a:t>
            </a:r>
            <a:endParaRPr lang="en-US" dirty="0"/>
          </a:p>
        </p:txBody>
      </p:sp>
      <p:sp>
        <p:nvSpPr>
          <p:cNvPr id="29" name="Down Arrow 28"/>
          <p:cNvSpPr/>
          <p:nvPr/>
        </p:nvSpPr>
        <p:spPr>
          <a:xfrm rot="16200000">
            <a:off x="7308778" y="1162002"/>
            <a:ext cx="484632" cy="978408"/>
          </a:xfrm>
          <a:prstGeom prst="down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3075903" y="1684044"/>
            <a:ext cx="612175" cy="586207"/>
          </a:xfrm>
          <a:prstGeom prst="mathPlus">
            <a:avLst/>
          </a:prstGeom>
          <a:solidFill>
            <a:schemeClr val="accent1">
              <a:lumMod val="75000"/>
            </a:schemeClr>
          </a:solidFill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0714" y="1161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714" y="207131"/>
            <a:ext cx="69156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 smtClean="0">
                <a:solidFill>
                  <a:srgbClr val="1F497D"/>
                </a:solidFill>
              </a:rPr>
              <a:t>Classifying </a:t>
            </a:r>
            <a:endParaRPr lang="en-US" sz="3200" b="1" dirty="0">
              <a:solidFill>
                <a:srgbClr val="1F497D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346207" y="351112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23167" y="353831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23960" y="467012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83871" y="439491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46657" y="3801036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3656319" y="4871350"/>
            <a:ext cx="1172498" cy="119699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Compositionality and avoiding asserted multiple inheritance</a:t>
            </a:r>
            <a:endParaRPr lang="en-US" sz="3600" b="1" dirty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20" y="959268"/>
            <a:ext cx="1143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2608" y="2217194"/>
            <a:ext cx="82955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can logically define composed </a:t>
            </a:r>
            <a:r>
              <a:rPr lang="en-US" sz="2800" b="1" dirty="0" smtClean="0"/>
              <a:t>classes and create </a:t>
            </a:r>
            <a:r>
              <a:rPr lang="en-US" sz="2800" b="1" dirty="0"/>
              <a:t>complex </a:t>
            </a:r>
            <a:r>
              <a:rPr lang="en-US" sz="2800" b="1" dirty="0" smtClean="0"/>
              <a:t>definitions </a:t>
            </a:r>
            <a:r>
              <a:rPr lang="en-US" sz="2800" b="1" dirty="0"/>
              <a:t>from simpler </a:t>
            </a:r>
            <a:r>
              <a:rPr lang="en-US" sz="2800" b="1" dirty="0" smtClean="0"/>
              <a:t>ones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aka</a:t>
            </a:r>
            <a:r>
              <a:rPr lang="en-US" sz="2400" dirty="0"/>
              <a:t>: building blocks, cross-products, logical definitions</a:t>
            </a:r>
          </a:p>
          <a:p>
            <a:r>
              <a:rPr lang="en-US" sz="2800" b="1" dirty="0" smtClean="0"/>
              <a:t>Descriptions </a:t>
            </a:r>
            <a:r>
              <a:rPr lang="en-US" sz="2800" b="1" dirty="0"/>
              <a:t>can be composed at any time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Ontology construction time (pre-composition)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Annotation time (post-composition)</a:t>
            </a:r>
          </a:p>
          <a:p>
            <a:r>
              <a:rPr lang="en-US" sz="2800" b="1" dirty="0" smtClean="0"/>
              <a:t>Formal </a:t>
            </a:r>
            <a:r>
              <a:rPr lang="en-US" sz="2800" b="1" dirty="0"/>
              <a:t>necessary and sufficient definitions + a </a:t>
            </a:r>
            <a:r>
              <a:rPr lang="en-US" sz="2800" b="1" dirty="0" err="1"/>
              <a:t>reasoner</a:t>
            </a:r>
            <a:endParaRPr lang="en-US" sz="2800" b="1" dirty="0"/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A</a:t>
            </a:r>
            <a:r>
              <a:rPr lang="en-US" sz="2400" dirty="0" smtClean="0"/>
              <a:t>utomatic </a:t>
            </a:r>
            <a:r>
              <a:rPr lang="en-US" sz="2400" dirty="0"/>
              <a:t>(and therefore manageable) classification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R</a:t>
            </a:r>
            <a:r>
              <a:rPr lang="en-US" sz="2400" dirty="0" smtClean="0"/>
              <a:t>equires subtype classification, </a:t>
            </a:r>
            <a:r>
              <a:rPr lang="en-US" sz="2400" dirty="0"/>
              <a:t>so apart from the root </a:t>
            </a:r>
            <a:r>
              <a:rPr lang="en-US" sz="2400" dirty="0" smtClean="0"/>
              <a:t>term(</a:t>
            </a:r>
            <a:r>
              <a:rPr lang="en-US" sz="2400" dirty="0"/>
              <a:t>s), no term should lack an </a:t>
            </a:r>
            <a:r>
              <a:rPr lang="en-US" sz="2400" dirty="0" err="1"/>
              <a:t>is_a</a:t>
            </a:r>
            <a:r>
              <a:rPr lang="en-US" sz="2400" dirty="0"/>
              <a:t> parent.</a:t>
            </a: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70100" y="1720334"/>
            <a:ext cx="4608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Let the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reasoner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do the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work!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9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608" y="261866"/>
            <a:ext cx="8692443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E</a:t>
            </a:r>
            <a:r>
              <a:rPr lang="en-US" sz="3200" b="1" dirty="0" smtClean="0"/>
              <a:t>xample </a:t>
            </a:r>
            <a:r>
              <a:rPr lang="en-US" sz="3200" b="1" dirty="0"/>
              <a:t>of </a:t>
            </a:r>
            <a:r>
              <a:rPr lang="en-US" sz="3200" b="1" dirty="0" smtClean="0"/>
              <a:t>a post-composed anatomical entity</a:t>
            </a:r>
            <a:endParaRPr lang="en-US" sz="3200" b="1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8485" y="1575956"/>
            <a:ext cx="7620000" cy="154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Plasma membrane of spermatocyte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Plasma membrane</a:t>
            </a:r>
            <a:r>
              <a:rPr lang="en-US" dirty="0"/>
              <a:t> </a:t>
            </a:r>
            <a:r>
              <a:rPr lang="en-US" dirty="0">
                <a:latin typeface="Courier" charset="0"/>
              </a:rPr>
              <a:t>[GO CC]</a:t>
            </a:r>
          </a:p>
          <a:p>
            <a:pPr lvl="2"/>
            <a:r>
              <a:rPr lang="en-US" dirty="0">
                <a:solidFill>
                  <a:srgbClr val="800000"/>
                </a:solidFill>
              </a:rPr>
              <a:t>Spermatocyte</a:t>
            </a:r>
            <a:r>
              <a:rPr lang="en-US" dirty="0"/>
              <a:t> </a:t>
            </a:r>
            <a:r>
              <a:rPr lang="en-US" dirty="0" smtClean="0">
                <a:latin typeface="Courier" charset="0"/>
              </a:rPr>
              <a:t>[Cell Ontology]</a:t>
            </a:r>
            <a:endParaRPr lang="en-US" dirty="0">
              <a:latin typeface="Courier" charset="0"/>
            </a:endParaRP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979575" y="4430404"/>
            <a:ext cx="72865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tima" charset="0"/>
              </a:rPr>
              <a:t>a </a:t>
            </a:r>
            <a:r>
              <a:rPr lang="en-US" sz="2400" dirty="0">
                <a:solidFill>
                  <a:schemeClr val="accent2"/>
                </a:solidFill>
                <a:latin typeface="Optima" charset="0"/>
              </a:rPr>
              <a:t>plasma membrane</a:t>
            </a:r>
            <a:r>
              <a:rPr lang="en-US" sz="2400" dirty="0">
                <a:latin typeface="Optima" charset="0"/>
              </a:rPr>
              <a:t> </a:t>
            </a:r>
            <a:r>
              <a:rPr lang="en-US" sz="2800" b="1" dirty="0">
                <a:latin typeface="Optima" charset="0"/>
              </a:rPr>
              <a:t>which</a:t>
            </a:r>
            <a:r>
              <a:rPr lang="en-US" sz="2400" dirty="0">
                <a:latin typeface="Optima" charset="0"/>
              </a:rPr>
              <a:t> is </a:t>
            </a:r>
            <a:r>
              <a:rPr lang="en-US" sz="2400" i="1" dirty="0" err="1">
                <a:latin typeface="Optima" charset="0"/>
              </a:rPr>
              <a:t>part_of</a:t>
            </a:r>
            <a:r>
              <a:rPr lang="en-US" sz="2400" dirty="0">
                <a:latin typeface="Optima" charset="0"/>
              </a:rPr>
              <a:t> a </a:t>
            </a:r>
            <a:r>
              <a:rPr lang="en-US" sz="2400" dirty="0">
                <a:solidFill>
                  <a:srgbClr val="800000"/>
                </a:solidFill>
                <a:latin typeface="Optima" charset="0"/>
              </a:rPr>
              <a:t>spermatocyte</a:t>
            </a:r>
            <a:endParaRPr lang="en-US" sz="2400" dirty="0">
              <a:latin typeface="Optima" charset="0"/>
            </a:endParaRPr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1284375" y="4963804"/>
            <a:ext cx="1855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2351175" y="49638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1416078" y="5294004"/>
            <a:ext cx="17240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Gene Ontology</a:t>
            </a:r>
            <a:endParaRPr lang="en-US" dirty="0">
              <a:latin typeface="Optima" charset="0"/>
            </a:endParaRP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497357" y="5294004"/>
            <a:ext cx="24574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Basic Formal Ontology</a:t>
            </a:r>
            <a:endParaRPr lang="en-US" dirty="0">
              <a:latin typeface="Optima" charset="0"/>
            </a:endParaRPr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5277627" y="4963804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>
            <a:off x="5582427" y="496380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6240240" y="5306704"/>
            <a:ext cx="15830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Cell Ontology</a:t>
            </a:r>
            <a:endParaRPr lang="en-US" dirty="0">
              <a:latin typeface="Optima" charset="0"/>
            </a:endParaRPr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>
            <a:off x="6465975" y="4963804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6999375" y="496380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1284375" y="4354204"/>
            <a:ext cx="1855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Line 15"/>
          <p:cNvSpPr>
            <a:spLocks noChangeShapeType="1"/>
          </p:cNvSpPr>
          <p:nvPr/>
        </p:nvSpPr>
        <p:spPr bwMode="auto">
          <a:xfrm flipV="1">
            <a:off x="2351175" y="40494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auto">
          <a:xfrm>
            <a:off x="1817775" y="3638242"/>
            <a:ext cx="890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Genus</a:t>
            </a:r>
            <a:endParaRPr lang="en-US">
              <a:latin typeface="Optima" charset="0"/>
            </a:endParaRPr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4941975" y="4354204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V="1">
            <a:off x="6161175" y="40494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5475375" y="3638242"/>
            <a:ext cx="1341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Differentia</a:t>
            </a:r>
            <a:endParaRPr lang="en-US">
              <a:latin typeface="Optima" charset="0"/>
            </a:endParaRPr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1625685" y="2185556"/>
            <a:ext cx="2895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5130885" y="2185556"/>
            <a:ext cx="22860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5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  <p:bldP spid="93188" grpId="0"/>
      <p:bldP spid="93189" grpId="0" animBg="1"/>
      <p:bldP spid="93190" grpId="0" animBg="1"/>
      <p:bldP spid="93191" grpId="0"/>
      <p:bldP spid="93192" grpId="0"/>
      <p:bldP spid="93193" grpId="0" animBg="1"/>
      <p:bldP spid="93194" grpId="0" animBg="1"/>
      <p:bldP spid="93195" grpId="0"/>
      <p:bldP spid="93196" grpId="0" animBg="1"/>
      <p:bldP spid="93197" grpId="0" animBg="1"/>
      <p:bldP spid="93198" grpId="0" animBg="1"/>
      <p:bldP spid="93199" grpId="0" animBg="1"/>
      <p:bldP spid="93200" grpId="0"/>
      <p:bldP spid="93201" grpId="0" animBg="1"/>
      <p:bldP spid="93202" grpId="0" animBg="1"/>
      <p:bldP spid="93203" grpId="0"/>
      <p:bldP spid="93204" grpId="0" animBg="1"/>
      <p:bldP spid="93204" grpId="1" animBg="1"/>
      <p:bldP spid="93205" grpId="0" animBg="1"/>
      <p:bldP spid="9320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41037" y="5469785"/>
            <a:ext cx="2139054" cy="10742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entities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Many perspectives, many </a:t>
            </a:r>
            <a:r>
              <a:rPr lang="en-US" b="1" dirty="0" err="1" smtClean="0"/>
              <a:t>ontologies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2772672" y="1814938"/>
            <a:ext cx="2607419" cy="12267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gross</a:t>
            </a:r>
          </a:p>
          <a:p>
            <a:pPr algn="ctr"/>
            <a:r>
              <a:rPr lang="en-US" dirty="0" smtClean="0"/>
              <a:t>anatomy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6237" y="3165184"/>
            <a:ext cx="2020508" cy="8178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tissues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72672" y="4100054"/>
            <a:ext cx="2184073" cy="1064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cells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64602" y="4545689"/>
            <a:ext cx="1160238" cy="6560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</a:p>
          <a:p>
            <a:pPr algn="ctr"/>
            <a:r>
              <a:rPr lang="en-US" dirty="0" smtClean="0"/>
              <a:t>anatomy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24437" y="5143056"/>
            <a:ext cx="1221927" cy="5627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620628" y="2021728"/>
            <a:ext cx="2645902" cy="4522285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b" anchorCtr="1"/>
          <a:lstStyle/>
          <a:p>
            <a:pPr algn="ctr"/>
            <a:r>
              <a:rPr lang="en-US" dirty="0" smtClean="0"/>
              <a:t>phenotypes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024611" y="1814938"/>
            <a:ext cx="923660" cy="4450041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clinical disorders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61471" y="2021728"/>
            <a:ext cx="2309152" cy="4522285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61471" y="2183670"/>
            <a:ext cx="644637" cy="3696435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physiological processes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25986" y="2021729"/>
            <a:ext cx="644637" cy="3143258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99171" y="5164986"/>
            <a:ext cx="471452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reactions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069674" y="4215518"/>
            <a:ext cx="594988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cellular processes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69674" y="1456443"/>
            <a:ext cx="594988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87102" y="2021728"/>
            <a:ext cx="923660" cy="3648244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evolutionary </a:t>
            </a:r>
          </a:p>
          <a:p>
            <a:pPr algn="ctr"/>
            <a:r>
              <a:rPr lang="en-US" dirty="0" smtClean="0"/>
              <a:t>characters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206904" y="1967338"/>
            <a:ext cx="325587" cy="37026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pPr algn="ctr"/>
            <a:r>
              <a:rPr lang="en-US" dirty="0" smtClean="0"/>
              <a:t>nervous system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898617" y="2244258"/>
            <a:ext cx="325587" cy="29109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eural crest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42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82102" y="1159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What kinds of anatomy ontologies exist?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1906" y="1231404"/>
            <a:ext cx="4016781" cy="542250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Mouse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MA (adult)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EMAP / EMAPA (embryonic)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Human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FMA (adult)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EHDAA2 (CS1-CS20)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Amphibian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AAO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XAO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Fish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ZFA (</a:t>
            </a:r>
            <a:r>
              <a:rPr lang="en-US" sz="1800" b="1" dirty="0" err="1" smtClean="0"/>
              <a:t>zebrafish</a:t>
            </a:r>
            <a:r>
              <a:rPr lang="en-US" sz="1800" b="1" dirty="0" smtClean="0"/>
              <a:t>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MFO (</a:t>
            </a:r>
            <a:r>
              <a:rPr lang="en-US" sz="1800" b="1" dirty="0" err="1" smtClean="0"/>
              <a:t>medaka</a:t>
            </a:r>
            <a:r>
              <a:rPr lang="en-US" sz="1800" b="1" dirty="0" smtClean="0"/>
              <a:t>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TAO (</a:t>
            </a:r>
            <a:r>
              <a:rPr lang="en-US" sz="1800" b="1" dirty="0" err="1" smtClean="0">
                <a:solidFill>
                  <a:srgbClr val="E46C0A"/>
                </a:solidFill>
              </a:rPr>
              <a:t>teleosts</a:t>
            </a:r>
            <a:r>
              <a:rPr lang="en-US" sz="1800" b="1" dirty="0" smtClean="0">
                <a:solidFill>
                  <a:srgbClr val="E46C0A"/>
                </a:solidFill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Nematode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err="1" smtClean="0"/>
              <a:t>WBbt</a:t>
            </a:r>
            <a:r>
              <a:rPr lang="en-US" sz="1800" b="1" dirty="0" smtClean="0"/>
              <a:t> (c </a:t>
            </a:r>
            <a:r>
              <a:rPr lang="en-US" sz="1800" b="1" dirty="0" err="1" smtClean="0"/>
              <a:t>elegans</a:t>
            </a:r>
            <a:r>
              <a:rPr lang="en-US" sz="1800" b="1" dirty="0" smtClean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Arthropod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err="1" smtClean="0"/>
              <a:t>FBbt</a:t>
            </a:r>
            <a:r>
              <a:rPr lang="en-US" sz="1800" b="1" dirty="0" smtClean="0"/>
              <a:t> (Drosophila)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TGMA (Mosquito)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HAO (hymenoptera)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Arthropod anatomy ontology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>
                <a:solidFill>
                  <a:srgbClr val="E46C0A"/>
                </a:solidFill>
              </a:rPr>
              <a:t>Plant ontology</a:t>
            </a:r>
            <a:endParaRPr lang="en-US" sz="1800" b="1" dirty="0">
              <a:solidFill>
                <a:srgbClr val="E46C0A"/>
              </a:solidFill>
            </a:endParaRPr>
          </a:p>
          <a:p>
            <a:pPr marL="57150" indent="0">
              <a:lnSpc>
                <a:spcPct val="70000"/>
              </a:lnSpc>
              <a:buNone/>
            </a:pP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830838"/>
            <a:ext cx="441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Species-centric and </a:t>
            </a:r>
            <a:r>
              <a:rPr lang="en-US" u="sng" dirty="0" smtClean="0">
                <a:solidFill>
                  <a:srgbClr val="E46C0A"/>
                </a:solidFill>
              </a:rPr>
              <a:t>multi-species </a:t>
            </a:r>
            <a:r>
              <a:rPr lang="en-US" u="sng" dirty="0" smtClean="0"/>
              <a:t>ontologies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565038" y="1188126"/>
            <a:ext cx="266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Species neutral ontologies</a:t>
            </a:r>
            <a:endParaRPr lang="en-US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101260" y="1681407"/>
            <a:ext cx="3888639" cy="289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b="1" dirty="0" smtClean="0"/>
              <a:t>CARO (common anatomy reference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err="1" smtClean="0"/>
              <a:t>Uberon</a:t>
            </a:r>
            <a:r>
              <a:rPr lang="en-US" b="1" dirty="0" smtClean="0"/>
              <a:t> (cross-species anatomy)</a:t>
            </a:r>
          </a:p>
          <a:p>
            <a:pPr>
              <a:lnSpc>
                <a:spcPct val="70000"/>
              </a:lnSpc>
            </a:pPr>
            <a:r>
              <a:rPr lang="en-US" b="1" dirty="0" err="1" smtClean="0"/>
              <a:t>vHOG</a:t>
            </a:r>
            <a:r>
              <a:rPr lang="en-US" b="1" dirty="0" smtClean="0"/>
              <a:t> (vertebrate homologous organs)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CL (cell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GO (gene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/>
          </a:p>
          <a:p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1688" y="3972421"/>
            <a:ext cx="266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Phenotype ontologies</a:t>
            </a:r>
            <a:endParaRPr lang="en-US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124489" y="4500259"/>
            <a:ext cx="2800767" cy="211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b="1" dirty="0" smtClean="0"/>
              <a:t>MP mammalian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HP human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WB worm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23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2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Species-centric ontologies</a:t>
            </a:r>
            <a:br>
              <a:rPr lang="en-US" sz="4000" b="1" dirty="0" smtClean="0"/>
            </a:br>
            <a:r>
              <a:rPr lang="en-US" sz="3200" b="1" dirty="0" smtClean="0"/>
              <a:t>The </a:t>
            </a:r>
            <a:r>
              <a:rPr lang="en-US" sz="3200" b="1" dirty="0" err="1"/>
              <a:t>Z</a:t>
            </a:r>
            <a:r>
              <a:rPr lang="en-US" sz="3200" b="1" dirty="0" err="1" smtClean="0"/>
              <a:t>ebrafish</a:t>
            </a:r>
            <a:r>
              <a:rPr lang="en-US" sz="3200" b="1" dirty="0" smtClean="0"/>
              <a:t> Anatomy Ontology</a:t>
            </a:r>
            <a:endParaRPr lang="en-US" sz="3200" b="1" dirty="0"/>
          </a:p>
        </p:txBody>
      </p:sp>
      <p:pic>
        <p:nvPicPr>
          <p:cNvPr id="4" name="Picture 3" descr="zfaneuralcres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1" r="23107" b="18973"/>
          <a:stretch/>
        </p:blipFill>
        <p:spPr>
          <a:xfrm>
            <a:off x="206009" y="2841406"/>
            <a:ext cx="8497277" cy="3338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0117" b="30475"/>
          <a:stretch/>
        </p:blipFill>
        <p:spPr>
          <a:xfrm>
            <a:off x="457200" y="1479627"/>
            <a:ext cx="2857500" cy="1126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1605413"/>
            <a:ext cx="2921000" cy="1574800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629713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dirty="0" smtClean="0">
                <a:solidFill>
                  <a:srgbClr val="000000"/>
                </a:solidFill>
              </a:rPr>
              <a:t>Used to record gene expression and phenotypes at different stages of development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9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err="1" smtClean="0"/>
              <a:t>Ontologies</a:t>
            </a:r>
            <a:r>
              <a:rPr lang="en-US" sz="3600" b="1" dirty="0" smtClean="0"/>
              <a:t> built for one species will not work for others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7856"/>
            <a:ext cx="4533900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91" y="1590832"/>
            <a:ext cx="2557250" cy="2771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2003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http://fme.biostr.washington.edu:8080/FME/index.html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5206295" y="4223779"/>
            <a:ext cx="393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http://ccm.ucdavis.edu/bcancercd/22/mouse_figure.html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893" y="4562234"/>
            <a:ext cx="1306538" cy="20577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304800" y="-609600"/>
            <a:ext cx="86487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</a:pPr>
            <a:r>
              <a:rPr lang="en-US" sz="3200" b="1" dirty="0">
                <a:solidFill>
                  <a:srgbClr val="000000"/>
                </a:solidFill>
              </a:rPr>
              <a:t>Multi-species anatomy ontologies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172200" y="990600"/>
            <a:ext cx="2514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  Seed plants</a:t>
            </a:r>
          </a:p>
          <a:p>
            <a:pPr algn="ctr" eaLnBrk="1" hangingPunct="1">
              <a:spcAft>
                <a:spcPts val="12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b="1">
                <a:solidFill>
                  <a:srgbClr val="000000"/>
                </a:solidFill>
              </a:rPr>
              <a:t>(Angiosperms and Gymnosperms)</a:t>
            </a:r>
          </a:p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 Pteridophytes</a:t>
            </a:r>
          </a:p>
          <a:p>
            <a:pPr algn="ctr" eaLnBrk="1" hangingPunct="1"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800" b="1">
                <a:solidFill>
                  <a:srgbClr val="000000"/>
                </a:solidFill>
              </a:rPr>
              <a:t>(Ferns and Lycopods)</a:t>
            </a:r>
          </a:p>
          <a:p>
            <a:pPr algn="ctr" eaLnBrk="1" hangingPunct="1"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b="1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Bryophytes</a:t>
            </a:r>
          </a:p>
          <a:p>
            <a:pPr algn="ctr" eaLnBrk="1" hangingPunct="1">
              <a:spcBef>
                <a:spcPts val="700"/>
              </a:spcBef>
              <a:spcAft>
                <a:spcPts val="30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800" b="1">
                <a:solidFill>
                  <a:srgbClr val="000000"/>
                </a:solidFill>
              </a:rPr>
              <a:t>(Mosses, Hornworts and Liverworts)</a:t>
            </a:r>
          </a:p>
          <a:p>
            <a:pPr algn="ctr" eaLnBrk="1" hangingPunct="1">
              <a:spcBef>
                <a:spcPts val="700"/>
              </a:spcBef>
              <a:spcAft>
                <a:spcPts val="30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Algae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 b="1">
              <a:solidFill>
                <a:srgbClr val="000000"/>
              </a:solidFill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 b="1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spcAft>
                <a:spcPts val="30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7" y="1066800"/>
            <a:ext cx="54578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540831" y="6370126"/>
            <a:ext cx="2825750" cy="32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Bowman et al, Cell, 2007</a:t>
            </a: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140075" y="609600"/>
            <a:ext cx="3019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The Plant Ontology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28600" y="5943600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Challenge is in representing diversity in anatomy, morphology, life cycles, growth patterns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836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28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Setting the stage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931" y="1324006"/>
            <a:ext cx="8301121" cy="5347917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Who are we? What do we need? Why are we here?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is an anatomy ontology?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kinds of anatomy ontologies exist? 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How are anatomy ontologies used?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Anatomical evidence </a:t>
            </a:r>
          </a:p>
          <a:p>
            <a:pPr marL="514350" indent="-514350" algn="l">
              <a:buAutoNum type="arabicPeriod"/>
            </a:pP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Example of complexity arising from multiple species-contexts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797305" y="4608734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erythrocyte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3797305" y="2209803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844805" y="3433464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cell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826005" y="3433464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cell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0" idx="0"/>
          </p:cNvCxnSpPr>
          <p:nvPr/>
        </p:nvCxnSpPr>
        <p:spPr>
          <a:xfrm rot="5400000" flipH="1" flipV="1">
            <a:off x="3547426" y="2688283"/>
            <a:ext cx="766461" cy="723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1" idx="0"/>
          </p:cNvCxnSpPr>
          <p:nvPr/>
        </p:nvCxnSpPr>
        <p:spPr>
          <a:xfrm rot="16200000" flipV="1">
            <a:off x="4804727" y="2688286"/>
            <a:ext cx="766459" cy="72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0"/>
          </p:cNvCxnSpPr>
          <p:nvPr/>
        </p:nvCxnSpPr>
        <p:spPr>
          <a:xfrm rot="5400000" flipH="1" flipV="1">
            <a:off x="4772457" y="3831284"/>
            <a:ext cx="526198" cy="1028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flipH="1">
            <a:off x="5856293" y="4290539"/>
            <a:ext cx="1459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not applicable in all contexts</a:t>
            </a:r>
            <a:endParaRPr lang="en-US" sz="2000" b="1" dirty="0"/>
          </a:p>
        </p:txBody>
      </p:sp>
      <p:cxnSp>
        <p:nvCxnSpPr>
          <p:cNvPr id="37" name="Straight Connector 36"/>
          <p:cNvCxnSpPr/>
          <p:nvPr/>
        </p:nvCxnSpPr>
        <p:spPr>
          <a:xfrm rot="10800000">
            <a:off x="5245105" y="4331735"/>
            <a:ext cx="611189" cy="2725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Example of complexity arising from multiple species-contexts</a:t>
            </a:r>
            <a:endParaRPr lang="en-US" sz="4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071585" y="3955586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erythrocyte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119085" y="5022386"/>
            <a:ext cx="14478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erythrocyte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62185" y="5022386"/>
            <a:ext cx="14478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erythrocyte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rot="5400000" flipH="1" flipV="1">
            <a:off x="2900135" y="4355636"/>
            <a:ext cx="609600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 rot="16200000" flipV="1">
            <a:off x="4119335" y="4355636"/>
            <a:ext cx="609600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71585" y="1556655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119085" y="2780316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cell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100285" y="2780316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cell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0" idx="0"/>
          </p:cNvCxnSpPr>
          <p:nvPr/>
        </p:nvCxnSpPr>
        <p:spPr>
          <a:xfrm rot="5400000" flipH="1" flipV="1">
            <a:off x="2821706" y="2035135"/>
            <a:ext cx="766461" cy="723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1" idx="0"/>
          </p:cNvCxnSpPr>
          <p:nvPr/>
        </p:nvCxnSpPr>
        <p:spPr>
          <a:xfrm rot="16200000" flipV="1">
            <a:off x="4079007" y="2035138"/>
            <a:ext cx="766459" cy="72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0"/>
            <a:endCxn id="59" idx="2"/>
          </p:cNvCxnSpPr>
          <p:nvPr/>
        </p:nvCxnSpPr>
        <p:spPr>
          <a:xfrm rot="5400000" flipH="1" flipV="1">
            <a:off x="2824620" y="2984721"/>
            <a:ext cx="194173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0"/>
            <a:endCxn id="60" idx="2"/>
          </p:cNvCxnSpPr>
          <p:nvPr/>
        </p:nvCxnSpPr>
        <p:spPr>
          <a:xfrm rot="5400000" flipH="1" flipV="1">
            <a:off x="2046485" y="4225886"/>
            <a:ext cx="1593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1" idx="2"/>
          </p:cNvCxnSpPr>
          <p:nvPr/>
        </p:nvCxnSpPr>
        <p:spPr>
          <a:xfrm rot="16200000" flipV="1">
            <a:off x="3875286" y="4378285"/>
            <a:ext cx="18978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004388" y="5823855"/>
            <a:ext cx="1675606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zebrafish</a:t>
            </a:r>
            <a:r>
              <a:rPr lang="en-US" dirty="0" smtClean="0"/>
              <a:t> nucleate erythrocyte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214585" y="5823855"/>
            <a:ext cx="14478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erythrocyte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6" idx="0"/>
            <a:endCxn id="6" idx="2"/>
          </p:cNvCxnSpPr>
          <p:nvPr/>
        </p:nvCxnSpPr>
        <p:spPr>
          <a:xfrm rot="5400000" flipH="1" flipV="1">
            <a:off x="2746654" y="5727524"/>
            <a:ext cx="191869" cy="794"/>
          </a:xfrm>
          <a:prstGeom prst="straightConnector1">
            <a:avLst/>
          </a:prstGeom>
          <a:ln w="101600" cmpd="tri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4728253" y="5727917"/>
            <a:ext cx="191870" cy="6"/>
          </a:xfrm>
          <a:prstGeom prst="straightConnector1">
            <a:avLst/>
          </a:prstGeom>
          <a:ln w="101600" cmpd="tri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410" y="6064123"/>
            <a:ext cx="1262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ZFA:0009256</a:t>
            </a:r>
            <a:endParaRPr lang="en-US" sz="1400" dirty="0"/>
          </a:p>
        </p:txBody>
      </p:sp>
      <p:cxnSp>
        <p:nvCxnSpPr>
          <p:cNvPr id="35" name="Straight Arrow Connector 34"/>
          <p:cNvCxnSpPr/>
          <p:nvPr/>
        </p:nvCxnSpPr>
        <p:spPr>
          <a:xfrm rot="16200000" flipV="1">
            <a:off x="1071138" y="4890603"/>
            <a:ext cx="1219201" cy="647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5318800" y="4756371"/>
            <a:ext cx="1411071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67052" y="40434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386286" y="39555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14285" y="4653848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CL:0000562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3796280" y="3647809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CL:0000232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4824191" y="4652359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CL:0000592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5804786" y="5823857"/>
            <a:ext cx="109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FMA:81100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2514600"/>
            <a:ext cx="27167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species </a:t>
            </a:r>
            <a:r>
              <a:rPr lang="en-US" sz="2000" b="1" dirty="0" err="1" smtClean="0"/>
              <a:t>ontologies</a:t>
            </a:r>
            <a:endParaRPr lang="en-US" sz="2000" b="1" dirty="0" smtClean="0"/>
          </a:p>
          <a:p>
            <a:r>
              <a:rPr lang="en-US" sz="2000" b="1" dirty="0" smtClean="0"/>
              <a:t>attached at appropriate</a:t>
            </a:r>
          </a:p>
          <a:p>
            <a:r>
              <a:rPr lang="en-US" sz="2000" b="1" dirty="0" smtClean="0"/>
              <a:t>level</a:t>
            </a:r>
            <a:endParaRPr lang="en-US" sz="2000" b="1" dirty="0"/>
          </a:p>
        </p:txBody>
      </p:sp>
      <p:sp>
        <p:nvSpPr>
          <p:cNvPr id="31" name="Rectangle 30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4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295400" y="3625214"/>
            <a:ext cx="1807135" cy="2317750"/>
            <a:chOff x="546100" y="1581150"/>
            <a:chExt cx="2584450" cy="3314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rcRect l="76360"/>
            <a:stretch>
              <a:fillRect/>
            </a:stretch>
          </p:blipFill>
          <p:spPr>
            <a:xfrm>
              <a:off x="977900" y="1581150"/>
              <a:ext cx="2152650" cy="33147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46100" y="2387600"/>
              <a:ext cx="1130300" cy="191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82623" y="6592207"/>
            <a:ext cx="339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Developmental Biology, Scott Gilbert,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ed.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53608"/>
          <a:stretch>
            <a:fillRect/>
          </a:stretch>
        </p:blipFill>
        <p:spPr>
          <a:xfrm>
            <a:off x="5882180" y="3442342"/>
            <a:ext cx="999030" cy="2627622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160766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 smtClean="0"/>
              <a:t>Using </a:t>
            </a:r>
            <a:r>
              <a:rPr lang="en-US" sz="4800" b="1" dirty="0" err="1" smtClean="0"/>
              <a:t>reasoners</a:t>
            </a:r>
            <a:r>
              <a:rPr lang="en-US" sz="4800" b="1" dirty="0" smtClean="0"/>
              <a:t> to detect errors</a:t>
            </a:r>
            <a:endParaRPr lang="en-US" sz="4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35250" y="6034855"/>
            <a:ext cx="250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Fruit fly </a:t>
            </a:r>
            <a:r>
              <a:rPr lang="en-US" sz="2000" b="1" dirty="0" err="1" smtClean="0"/>
              <a:t>FBbt</a:t>
            </a:r>
            <a:r>
              <a:rPr lang="en-US" sz="2000" b="1" dirty="0" smtClean="0"/>
              <a:t> ‘tibia’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7619" y="6034855"/>
            <a:ext cx="2398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Human FMA ‘tibia’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3872128" y="2659558"/>
            <a:ext cx="15233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UBERON: tibia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72128" y="1246910"/>
            <a:ext cx="158904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UBERON: bone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912390" y="3127838"/>
            <a:ext cx="799005" cy="565853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5515632" y="3076962"/>
            <a:ext cx="868798" cy="553152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4242094" y="2125964"/>
            <a:ext cx="794465" cy="158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50460" y="3089245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8532" y="2013913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6295" y="3105575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96641" y="1246910"/>
            <a:ext cx="1244389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Vertebrata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8736" y="2655381"/>
            <a:ext cx="2593654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melanogaster</a:t>
            </a:r>
            <a:endParaRPr lang="en-US" i="1" dirty="0" smtClean="0"/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1684918" y="3136780"/>
            <a:ext cx="488418" cy="459241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27190" y="3165977"/>
            <a:ext cx="515431" cy="376655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26196" y="3264254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part_of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65259" y="2655381"/>
            <a:ext cx="1555584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Homo sapiens</a:t>
            </a:r>
            <a:endParaRPr lang="en-US" i="1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 flipH="1" flipV="1">
            <a:off x="7657008" y="2115569"/>
            <a:ext cx="794465" cy="2237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63841" y="2013913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97701" y="1081964"/>
            <a:ext cx="150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only_in_taxon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658875" y="1484853"/>
            <a:ext cx="1612062" cy="1588"/>
          </a:xfrm>
          <a:prstGeom prst="straightConnector1">
            <a:avLst/>
          </a:prstGeom>
          <a:ln w="285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49433" y="3265251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part_of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73336" y="1813858"/>
            <a:ext cx="1680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disjoint with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597329" y="1616242"/>
            <a:ext cx="5673608" cy="90774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146619" y="3165977"/>
            <a:ext cx="1442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400" dirty="0"/>
          </a:p>
        </p:txBody>
      </p:sp>
      <p:sp>
        <p:nvSpPr>
          <p:cNvPr id="33" name="Rectangle 3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5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6" grpId="0"/>
      <p:bldP spid="28" grpId="0"/>
      <p:bldP spid="29" grpId="0"/>
      <p:bldP spid="30" grpId="0" animBg="1"/>
      <p:bldP spid="31" grpId="0" animBg="1"/>
      <p:bldP spid="37" grpId="0"/>
      <p:bldP spid="40" grpId="0" animBg="1"/>
      <p:bldP spid="42" grpId="0"/>
      <p:bldP spid="43" grpId="0"/>
      <p:bldP spid="50" grpId="0"/>
      <p:bldP spid="56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artonomy.process"/>
          <p:cNvPicPr>
            <a:picLocks noChangeAspect="1"/>
          </p:cNvPicPr>
          <p:nvPr/>
        </p:nvPicPr>
        <p:blipFill>
          <a:blip r:embed="rId3"/>
          <a:srcRect l="6667" r="31667"/>
          <a:stretch>
            <a:fillRect/>
          </a:stretch>
        </p:blipFill>
        <p:spPr bwMode="auto">
          <a:xfrm>
            <a:off x="211648" y="834488"/>
            <a:ext cx="6248400" cy="5891212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 smtClean="0"/>
              <a:t>The Gene Ontology </a:t>
            </a:r>
            <a:r>
              <a:rPr lang="en-US" sz="3600" b="1" dirty="0"/>
              <a:t>has</a:t>
            </a:r>
            <a:r>
              <a:rPr lang="en-US" sz="3600" b="1" dirty="0" smtClean="0"/>
              <a:t> an </a:t>
            </a:r>
            <a:r>
              <a:rPr lang="en-US" sz="3600" b="1" dirty="0"/>
              <a:t>anatomy ontology</a:t>
            </a:r>
            <a:endParaRPr lang="en-US" sz="3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392" y="4150809"/>
            <a:ext cx="2987288" cy="2437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0104" t="55728"/>
          <a:stretch/>
        </p:blipFill>
        <p:spPr>
          <a:xfrm>
            <a:off x="6024281" y="2789142"/>
            <a:ext cx="2900769" cy="1204536"/>
          </a:xfrm>
          <a:prstGeom prst="rect">
            <a:avLst/>
          </a:prstGeom>
        </p:spPr>
      </p:pic>
      <p:cxnSp>
        <p:nvCxnSpPr>
          <p:cNvPr id="9" name="Straight Arrow Connector 18"/>
          <p:cNvCxnSpPr>
            <a:cxnSpLocks noChangeShapeType="1"/>
            <a:stCxn id="4" idx="2"/>
          </p:cNvCxnSpPr>
          <p:nvPr/>
        </p:nvCxnSpPr>
        <p:spPr bwMode="auto">
          <a:xfrm flipH="1">
            <a:off x="3666112" y="3951693"/>
            <a:ext cx="2583523" cy="1665647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5276577" y="3582361"/>
            <a:ext cx="194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Look ma, no pons!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81589" y="4242467"/>
            <a:ext cx="8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50659" y="2370502"/>
            <a:ext cx="103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zebrafish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2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232608" y="304800"/>
            <a:ext cx="869244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Phenotype ontologies also have inherent anatomy</a:t>
            </a:r>
          </a:p>
        </p:txBody>
      </p:sp>
      <p:sp>
        <p:nvSpPr>
          <p:cNvPr id="22531" name="TextBox 7"/>
          <p:cNvSpPr txBox="1">
            <a:spLocks noChangeArrowheads="1"/>
          </p:cNvSpPr>
          <p:nvPr/>
        </p:nvSpPr>
        <p:spPr bwMode="auto">
          <a:xfrm>
            <a:off x="232609" y="6316401"/>
            <a:ext cx="869244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Designed primarily for annotation of phenotypes within a single species</a:t>
            </a:r>
          </a:p>
        </p:txBody>
      </p:sp>
      <p:pic>
        <p:nvPicPr>
          <p:cNvPr id="22532" name="Picture 21" descr="Ontology Lookup Service (OLS)_129872189866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8838" y="990600"/>
            <a:ext cx="556736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22"/>
          <p:cNvSpPr txBox="1">
            <a:spLocks noChangeArrowheads="1"/>
          </p:cNvSpPr>
          <p:nvPr/>
        </p:nvSpPr>
        <p:spPr bwMode="auto">
          <a:xfrm>
            <a:off x="660400" y="2671763"/>
            <a:ext cx="13509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WBbt </a:t>
            </a:r>
          </a:p>
          <a:p>
            <a:r>
              <a:rPr lang="en-US" b="1"/>
              <a:t>C. elegans</a:t>
            </a:r>
          </a:p>
          <a:p>
            <a:r>
              <a:rPr lang="en-US" b="1"/>
              <a:t>phenotype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0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5"/>
          <p:cNvSpPr txBox="1">
            <a:spLocks noChangeArrowheads="1"/>
          </p:cNvSpPr>
          <p:nvPr/>
        </p:nvSpPr>
        <p:spPr bwMode="auto">
          <a:xfrm>
            <a:off x="830752" y="207963"/>
            <a:ext cx="7924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/>
              <a:t>Representing</a:t>
            </a:r>
            <a:r>
              <a:rPr lang="en-US" sz="3000" b="1" dirty="0" smtClean="0"/>
              <a:t> </a:t>
            </a:r>
            <a:r>
              <a:rPr lang="en-US" sz="3000" b="1" dirty="0" smtClean="0"/>
              <a:t>different </a:t>
            </a:r>
            <a:r>
              <a:rPr lang="en-US" sz="3000" b="1" dirty="0"/>
              <a:t>levels of </a:t>
            </a:r>
            <a:r>
              <a:rPr lang="en-US" sz="3000" b="1" dirty="0" smtClean="0"/>
              <a:t>granularity</a:t>
            </a:r>
            <a:endParaRPr lang="en-US" sz="3000" b="1" dirty="0"/>
          </a:p>
        </p:txBody>
      </p:sp>
      <p:pic>
        <p:nvPicPr>
          <p:cNvPr id="19459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2469888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pic>
        <p:nvPicPr>
          <p:cNvPr id="19460" name="Picture 8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4582496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pic>
        <p:nvPicPr>
          <p:cNvPr id="19461" name="Picture 10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3526192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1143000" y="17526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/>
              <a:t>lateral line development</a:t>
            </a:r>
          </a:p>
        </p:txBody>
      </p:sp>
      <p:cxnSp>
        <p:nvCxnSpPr>
          <p:cNvPr id="19466" name="Straight Arrow Connector 17"/>
          <p:cNvCxnSpPr>
            <a:cxnSpLocks noChangeShapeType="1"/>
            <a:stCxn id="14" idx="0"/>
            <a:endCxn id="13" idx="2"/>
          </p:cNvCxnSpPr>
          <p:nvPr/>
        </p:nvCxnSpPr>
        <p:spPr bwMode="auto">
          <a:xfrm rot="5400000" flipH="1" flipV="1">
            <a:off x="1739901" y="3644900"/>
            <a:ext cx="482600" cy="3175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67" name="Straight Arrow Connector 18"/>
          <p:cNvCxnSpPr>
            <a:cxnSpLocks noChangeShapeType="1"/>
            <a:stCxn id="13" idx="0"/>
            <a:endCxn id="12" idx="2"/>
          </p:cNvCxnSpPr>
          <p:nvPr/>
        </p:nvCxnSpPr>
        <p:spPr bwMode="auto">
          <a:xfrm rot="5400000" flipH="1" flipV="1">
            <a:off x="1739900" y="2578100"/>
            <a:ext cx="482600" cy="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68" name="Straight Arrow Connector 19"/>
          <p:cNvCxnSpPr>
            <a:cxnSpLocks noChangeShapeType="1"/>
            <a:stCxn id="15" idx="0"/>
            <a:endCxn id="14" idx="2"/>
          </p:cNvCxnSpPr>
          <p:nvPr/>
        </p:nvCxnSpPr>
        <p:spPr bwMode="auto">
          <a:xfrm rot="5400000" flipH="1" flipV="1">
            <a:off x="1739901" y="4711700"/>
            <a:ext cx="482600" cy="3175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69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838633"/>
            <a:ext cx="4495800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2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4350270"/>
            <a:ext cx="17303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3" name="TextBox 24"/>
          <p:cNvSpPr txBox="1">
            <a:spLocks noChangeArrowheads="1"/>
          </p:cNvSpPr>
          <p:nvPr/>
        </p:nvSpPr>
        <p:spPr bwMode="auto">
          <a:xfrm>
            <a:off x="2209800" y="4558776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9474" name="TextBox 25"/>
          <p:cNvSpPr txBox="1">
            <a:spLocks noChangeArrowheads="1"/>
          </p:cNvSpPr>
          <p:nvPr/>
        </p:nvSpPr>
        <p:spPr bwMode="auto">
          <a:xfrm>
            <a:off x="2209800" y="3491976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19475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4675186" y="2438400"/>
            <a:ext cx="482600" cy="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76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6240640" y="4571114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cxnSp>
        <p:nvCxnSpPr>
          <p:cNvPr id="19477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6231731" y="4621999"/>
            <a:ext cx="490538" cy="45720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78" name="Straight Arrow Connector 18"/>
          <p:cNvCxnSpPr>
            <a:cxnSpLocks noChangeShapeType="1"/>
          </p:cNvCxnSpPr>
          <p:nvPr/>
        </p:nvCxnSpPr>
        <p:spPr bwMode="auto">
          <a:xfrm rot="10800000">
            <a:off x="5570538" y="3221030"/>
            <a:ext cx="1211262" cy="100330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79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6172200" y="3386130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9480" name="TextBox 28"/>
          <p:cNvSpPr txBox="1">
            <a:spLocks noChangeArrowheads="1"/>
          </p:cNvSpPr>
          <p:nvPr/>
        </p:nvSpPr>
        <p:spPr bwMode="auto">
          <a:xfrm>
            <a:off x="3549915" y="6300159"/>
            <a:ext cx="3719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cilium </a:t>
            </a:r>
            <a:r>
              <a:rPr lang="en-US" sz="1600" i="1" dirty="0" err="1"/>
              <a:t>part_of</a:t>
            </a:r>
            <a:r>
              <a:rPr lang="en-US" sz="1600" i="1" dirty="0"/>
              <a:t>  </a:t>
            </a:r>
            <a:r>
              <a:rPr lang="en-US" sz="1600" dirty="0"/>
              <a:t>hair cell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dirty="0" err="1"/>
              <a:t>neuromast</a:t>
            </a:r>
            <a:endParaRPr lang="en-US" sz="1600" dirty="0"/>
          </a:p>
        </p:txBody>
      </p:sp>
      <p:sp>
        <p:nvSpPr>
          <p:cNvPr id="19481" name="TextBox 29"/>
          <p:cNvSpPr txBox="1">
            <a:spLocks noChangeArrowheads="1"/>
          </p:cNvSpPr>
          <p:nvPr/>
        </p:nvSpPr>
        <p:spPr bwMode="auto">
          <a:xfrm>
            <a:off x="6517198" y="4732831"/>
            <a:ext cx="2460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hair cell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dirty="0" err="1"/>
              <a:t>neuromast</a:t>
            </a:r>
            <a:endParaRPr lang="en-US" sz="1600" dirty="0"/>
          </a:p>
        </p:txBody>
      </p:sp>
      <p:sp>
        <p:nvSpPr>
          <p:cNvPr id="19482" name="TextBox 31"/>
          <p:cNvSpPr txBox="1">
            <a:spLocks noChangeArrowheads="1"/>
          </p:cNvSpPr>
          <p:nvPr/>
        </p:nvSpPr>
        <p:spPr bwMode="auto">
          <a:xfrm>
            <a:off x="3505285" y="3919530"/>
            <a:ext cx="26897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neuromast </a:t>
            </a:r>
            <a:r>
              <a:rPr lang="en-US" sz="1600" i="1"/>
              <a:t>part_of </a:t>
            </a:r>
            <a:r>
              <a:rPr lang="en-US" sz="1600"/>
              <a:t>lateral line</a:t>
            </a:r>
          </a:p>
        </p:txBody>
      </p:sp>
      <p:pic>
        <p:nvPicPr>
          <p:cNvPr id="19483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4959350" y="2329990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9484" name="TextBox 51"/>
          <p:cNvSpPr txBox="1">
            <a:spLocks noChangeArrowheads="1"/>
          </p:cNvSpPr>
          <p:nvPr/>
        </p:nvSpPr>
        <p:spPr bwMode="auto">
          <a:xfrm>
            <a:off x="1760360" y="1394534"/>
            <a:ext cx="58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GO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19470" name="Picture 21"/>
          <p:cNvPicPr>
            <a:picLocks noChangeAspect="1"/>
          </p:cNvPicPr>
          <p:nvPr/>
        </p:nvPicPr>
        <p:blipFill>
          <a:blip r:embed="rId6"/>
          <a:srcRect l="52785"/>
          <a:stretch>
            <a:fillRect/>
          </a:stretch>
        </p:blipFill>
        <p:spPr bwMode="auto">
          <a:xfrm>
            <a:off x="4205287" y="2634790"/>
            <a:ext cx="1365250" cy="133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05600" y="3157530"/>
            <a:ext cx="125095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auto">
          <a:xfrm>
            <a:off x="1143000" y="49530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 cilium development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43000" y="38862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/>
              <a:t>hair cell development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143000" y="28194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err="1"/>
              <a:t>neuromast</a:t>
            </a:r>
            <a:r>
              <a:rPr lang="en-US" sz="1600" dirty="0"/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2578343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l="8652" t="3546" r="9929"/>
          <a:stretch>
            <a:fillRect/>
          </a:stretch>
        </p:blipFill>
        <p:spPr>
          <a:xfrm>
            <a:off x="136070" y="4136850"/>
            <a:ext cx="3156857" cy="240846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l="8652" t="3546" r="9929"/>
          <a:stretch>
            <a:fillRect/>
          </a:stretch>
        </p:blipFill>
        <p:spPr>
          <a:xfrm>
            <a:off x="5470070" y="1156886"/>
            <a:ext cx="3102429" cy="547007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l="8652" t="3546" r="9929"/>
          <a:stretch>
            <a:fillRect/>
          </a:stretch>
        </p:blipFill>
        <p:spPr>
          <a:xfrm>
            <a:off x="3129642" y="1197708"/>
            <a:ext cx="2340429" cy="23268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l="8652" t="3546" r="9929"/>
          <a:stretch>
            <a:fillRect/>
          </a:stretch>
        </p:blipFill>
        <p:spPr>
          <a:xfrm>
            <a:off x="2966356" y="3483707"/>
            <a:ext cx="2503714" cy="3102429"/>
          </a:xfrm>
          <a:prstGeom prst="rect">
            <a:avLst/>
          </a:prstGeom>
        </p:spPr>
      </p:pic>
      <p:sp>
        <p:nvSpPr>
          <p:cNvPr id="2052" name="Line 4"/>
          <p:cNvSpPr>
            <a:spLocks noChangeShapeType="1"/>
          </p:cNvSpPr>
          <p:nvPr/>
        </p:nvSpPr>
        <p:spPr bwMode="auto">
          <a:xfrm flipH="1" flipV="1">
            <a:off x="3652155" y="5116564"/>
            <a:ext cx="348344" cy="5510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 flipH="1" flipV="1">
            <a:off x="7647211" y="4259315"/>
            <a:ext cx="1" cy="65314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 flipH="1" flipV="1">
            <a:off x="6504213" y="4300136"/>
            <a:ext cx="870857" cy="65314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7160191" y="4912457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3619499" y="5443136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9" name="Rounded Rectangle 108"/>
          <p:cNvSpPr>
            <a:spLocks noChangeArrowheads="1"/>
          </p:cNvSpPr>
          <p:nvPr/>
        </p:nvSpPr>
        <p:spPr bwMode="auto">
          <a:xfrm>
            <a:off x="3660320" y="2299886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respiratory </a:t>
            </a:r>
            <a:r>
              <a:rPr lang="en-US" sz="9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gaseous exchange</a:t>
            </a:r>
          </a:p>
        </p:txBody>
      </p:sp>
      <p:sp>
        <p:nvSpPr>
          <p:cNvPr id="49" name="Line 5"/>
          <p:cNvSpPr>
            <a:spLocks noChangeShapeType="1"/>
          </p:cNvSpPr>
          <p:nvPr/>
        </p:nvSpPr>
        <p:spPr bwMode="auto">
          <a:xfrm flipH="1" flipV="1">
            <a:off x="7646078" y="3279600"/>
            <a:ext cx="1134" cy="65314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7160191" y="3851100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lobular organ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ine 22"/>
          <p:cNvSpPr>
            <a:spLocks noChangeShapeType="1"/>
          </p:cNvSpPr>
          <p:nvPr/>
        </p:nvSpPr>
        <p:spPr bwMode="auto">
          <a:xfrm flipV="1">
            <a:off x="6340927" y="3279600"/>
            <a:ext cx="0" cy="530679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6939641" y="2891797"/>
            <a:ext cx="1360714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parenchymatous</a:t>
            </a:r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organ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7160191" y="2014136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solid organ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Line 5"/>
          <p:cNvSpPr>
            <a:spLocks noChangeShapeType="1"/>
          </p:cNvSpPr>
          <p:nvPr/>
        </p:nvSpPr>
        <p:spPr bwMode="auto">
          <a:xfrm flipV="1">
            <a:off x="7647213" y="2422350"/>
            <a:ext cx="1" cy="48985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5881119" y="4912457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pleural sac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Line 22"/>
          <p:cNvSpPr>
            <a:spLocks noChangeShapeType="1"/>
          </p:cNvSpPr>
          <p:nvPr/>
        </p:nvSpPr>
        <p:spPr bwMode="auto">
          <a:xfrm flipH="1" flipV="1">
            <a:off x="6830784" y="5116565"/>
            <a:ext cx="326572" cy="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5"/>
          <p:cNvSpPr>
            <a:spLocks noChangeShapeType="1"/>
          </p:cNvSpPr>
          <p:nvPr/>
        </p:nvSpPr>
        <p:spPr bwMode="auto">
          <a:xfrm flipV="1">
            <a:off x="6340927" y="2422350"/>
            <a:ext cx="0" cy="48985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22"/>
          <p:cNvSpPr>
            <a:spLocks noChangeShapeType="1"/>
          </p:cNvSpPr>
          <p:nvPr/>
        </p:nvSpPr>
        <p:spPr bwMode="auto">
          <a:xfrm flipV="1">
            <a:off x="4381499" y="5075743"/>
            <a:ext cx="217714" cy="36739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ounded Rectangle 72"/>
          <p:cNvSpPr>
            <a:spLocks noChangeArrowheads="1"/>
          </p:cNvSpPr>
          <p:nvPr/>
        </p:nvSpPr>
        <p:spPr bwMode="auto">
          <a:xfrm>
            <a:off x="3189740" y="4687939"/>
            <a:ext cx="974045" cy="449036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thoracic cavity organ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3129642" y="3973564"/>
            <a:ext cx="92528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thoracic cavity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Line 22"/>
          <p:cNvSpPr>
            <a:spLocks noChangeShapeType="1"/>
          </p:cNvSpPr>
          <p:nvPr/>
        </p:nvSpPr>
        <p:spPr bwMode="auto">
          <a:xfrm flipH="1" flipV="1">
            <a:off x="3619499" y="4381779"/>
            <a:ext cx="0" cy="306161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3660320" y="1646743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multicellular</a:t>
            </a:r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organismal</a:t>
            </a:r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process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7" name="Line 4"/>
          <p:cNvSpPr>
            <a:spLocks noChangeShapeType="1"/>
          </p:cNvSpPr>
          <p:nvPr/>
        </p:nvSpPr>
        <p:spPr bwMode="auto">
          <a:xfrm flipV="1">
            <a:off x="4265838" y="2014136"/>
            <a:ext cx="1" cy="3673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ounded Rectangle 77"/>
          <p:cNvSpPr>
            <a:spLocks noChangeArrowheads="1"/>
          </p:cNvSpPr>
          <p:nvPr/>
        </p:nvSpPr>
        <p:spPr bwMode="auto">
          <a:xfrm>
            <a:off x="1660070" y="5116564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abnormal lung morphology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408213" y="4626707"/>
            <a:ext cx="1251857" cy="449036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abnormal respiratory system morphology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45205" y="1238529"/>
            <a:ext cx="474514" cy="334707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b="1" dirty="0" smtClean="0"/>
              <a:t>GO</a:t>
            </a:r>
            <a:endParaRPr 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279070" y="4215703"/>
            <a:ext cx="641214" cy="334707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b="1" dirty="0" smtClean="0"/>
              <a:t>MPO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900983" y="3603381"/>
            <a:ext cx="474489" cy="334707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b="1" dirty="0" smtClean="0"/>
              <a:t>MA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6667499" y="1358203"/>
            <a:ext cx="615553" cy="334707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b="1" dirty="0" smtClean="0"/>
              <a:t>FMA</a:t>
            </a:r>
            <a:endParaRPr lang="en-US" b="1" dirty="0"/>
          </a:p>
        </p:txBody>
      </p:sp>
      <p:sp>
        <p:nvSpPr>
          <p:cNvPr id="85" name="Rounded Rectangle 84"/>
          <p:cNvSpPr>
            <a:spLocks noChangeArrowheads="1"/>
          </p:cNvSpPr>
          <p:nvPr/>
        </p:nvSpPr>
        <p:spPr bwMode="auto">
          <a:xfrm>
            <a:off x="353784" y="5606422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abnormal pulmonary </a:t>
            </a:r>
            <a:r>
              <a:rPr lang="en-US" sz="9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acinus</a:t>
            </a:r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morphology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1660070" y="6035047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abnormal pulmonary alveolus morphology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7" name="Rounded Rectangle 86"/>
          <p:cNvSpPr>
            <a:spLocks noChangeArrowheads="1"/>
          </p:cNvSpPr>
          <p:nvPr/>
        </p:nvSpPr>
        <p:spPr bwMode="auto">
          <a:xfrm>
            <a:off x="3625169" y="6096279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</a:t>
            </a:r>
          </a:p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alveolus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8" name="Line 22"/>
          <p:cNvSpPr>
            <a:spLocks noChangeShapeType="1"/>
          </p:cNvSpPr>
          <p:nvPr/>
        </p:nvSpPr>
        <p:spPr bwMode="auto">
          <a:xfrm flipV="1">
            <a:off x="4109356" y="5851350"/>
            <a:ext cx="5669" cy="244929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ounded Rectangle 90"/>
          <p:cNvSpPr>
            <a:spLocks noChangeArrowheads="1"/>
          </p:cNvSpPr>
          <p:nvPr/>
        </p:nvSpPr>
        <p:spPr bwMode="auto">
          <a:xfrm>
            <a:off x="3660320" y="3034672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respiratory system process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2" name="Line 4"/>
          <p:cNvSpPr>
            <a:spLocks noChangeShapeType="1"/>
          </p:cNvSpPr>
          <p:nvPr/>
        </p:nvSpPr>
        <p:spPr bwMode="auto">
          <a:xfrm flipV="1">
            <a:off x="4259035" y="2708101"/>
            <a:ext cx="6804" cy="3265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4"/>
          <p:cNvSpPr>
            <a:spLocks noChangeShapeType="1"/>
          </p:cNvSpPr>
          <p:nvPr/>
        </p:nvSpPr>
        <p:spPr bwMode="auto">
          <a:xfrm flipV="1">
            <a:off x="1006927" y="5320672"/>
            <a:ext cx="653143" cy="285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"/>
          <p:cNvSpPr>
            <a:spLocks noChangeShapeType="1"/>
          </p:cNvSpPr>
          <p:nvPr/>
        </p:nvSpPr>
        <p:spPr bwMode="auto">
          <a:xfrm flipH="1" flipV="1">
            <a:off x="1551213" y="5769708"/>
            <a:ext cx="707571" cy="3265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4"/>
          <p:cNvSpPr>
            <a:spLocks noChangeShapeType="1"/>
          </p:cNvSpPr>
          <p:nvPr/>
        </p:nvSpPr>
        <p:spPr bwMode="auto">
          <a:xfrm flipH="1" flipV="1">
            <a:off x="1660071" y="4830815"/>
            <a:ext cx="707571" cy="3265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ounded Rectangle 96"/>
          <p:cNvSpPr>
            <a:spLocks noChangeArrowheads="1"/>
          </p:cNvSpPr>
          <p:nvPr/>
        </p:nvSpPr>
        <p:spPr bwMode="auto">
          <a:xfrm>
            <a:off x="5881119" y="2014136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organ system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8" name="Rounded Rectangle 97"/>
          <p:cNvSpPr>
            <a:spLocks noChangeArrowheads="1"/>
          </p:cNvSpPr>
          <p:nvPr/>
        </p:nvSpPr>
        <p:spPr bwMode="auto">
          <a:xfrm>
            <a:off x="5851070" y="2891797"/>
            <a:ext cx="1034143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respiratory system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9" name="Rounded Rectangle 98"/>
          <p:cNvSpPr>
            <a:spLocks noChangeArrowheads="1"/>
          </p:cNvSpPr>
          <p:nvPr/>
        </p:nvSpPr>
        <p:spPr bwMode="auto">
          <a:xfrm>
            <a:off x="5881119" y="3810279"/>
            <a:ext cx="974045" cy="48985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Lower respiratory tract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0" name="Rounded Rectangle 99"/>
          <p:cNvSpPr>
            <a:spLocks noChangeArrowheads="1"/>
          </p:cNvSpPr>
          <p:nvPr/>
        </p:nvSpPr>
        <p:spPr bwMode="auto">
          <a:xfrm>
            <a:off x="7160191" y="6035047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alveolar sac 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" name="Line 22"/>
          <p:cNvSpPr>
            <a:spLocks noChangeShapeType="1"/>
          </p:cNvSpPr>
          <p:nvPr/>
        </p:nvSpPr>
        <p:spPr bwMode="auto">
          <a:xfrm flipH="1" flipV="1">
            <a:off x="6613070" y="6137100"/>
            <a:ext cx="544286" cy="20410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5959927" y="5728886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pulmonary </a:t>
            </a:r>
            <a:r>
              <a:rPr lang="en-US" sz="11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acinus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4" name="Line 22"/>
          <p:cNvSpPr>
            <a:spLocks noChangeShapeType="1"/>
          </p:cNvSpPr>
          <p:nvPr/>
        </p:nvSpPr>
        <p:spPr bwMode="auto">
          <a:xfrm flipV="1">
            <a:off x="6885213" y="5320672"/>
            <a:ext cx="598714" cy="449036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22"/>
          <p:cNvSpPr>
            <a:spLocks noChangeShapeType="1"/>
          </p:cNvSpPr>
          <p:nvPr/>
        </p:nvSpPr>
        <p:spPr bwMode="auto">
          <a:xfrm flipV="1">
            <a:off x="6340927" y="4300136"/>
            <a:ext cx="0" cy="612321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ounded Rectangle 105"/>
          <p:cNvSpPr>
            <a:spLocks noChangeArrowheads="1"/>
          </p:cNvSpPr>
          <p:nvPr/>
        </p:nvSpPr>
        <p:spPr bwMode="auto">
          <a:xfrm>
            <a:off x="4278311" y="3973564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organ system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7" name="Rounded Rectangle 106"/>
          <p:cNvSpPr>
            <a:spLocks noChangeArrowheads="1"/>
          </p:cNvSpPr>
          <p:nvPr/>
        </p:nvSpPr>
        <p:spPr bwMode="auto">
          <a:xfrm>
            <a:off x="4218213" y="4687939"/>
            <a:ext cx="1034143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respiratory system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8" name="Line 5"/>
          <p:cNvSpPr>
            <a:spLocks noChangeShapeType="1"/>
          </p:cNvSpPr>
          <p:nvPr/>
        </p:nvSpPr>
        <p:spPr bwMode="auto">
          <a:xfrm flipV="1">
            <a:off x="4816928" y="4381779"/>
            <a:ext cx="1" cy="3265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l="8652" t="3546" r="9929"/>
          <a:stretch>
            <a:fillRect/>
          </a:stretch>
        </p:blipFill>
        <p:spPr>
          <a:xfrm>
            <a:off x="190499" y="1687565"/>
            <a:ext cx="2830286" cy="240846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98071" y="1766417"/>
            <a:ext cx="1064557" cy="334707"/>
          </a:xfrm>
          <a:prstGeom prst="rect">
            <a:avLst/>
          </a:prstGeom>
          <a:noFill/>
        </p:spPr>
        <p:txBody>
          <a:bodyPr wrap="none" lIns="57150" tIns="28575" rIns="57150" bIns="28575" rtlCol="0">
            <a:spAutoFit/>
          </a:bodyPr>
          <a:lstStyle/>
          <a:p>
            <a:r>
              <a:rPr lang="en-US" b="1" dirty="0" smtClean="0"/>
              <a:t>EHDAA2</a:t>
            </a:r>
            <a:endParaRPr lang="en-US" b="1" dirty="0"/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1660071" y="3463297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0" name="Line 45"/>
          <p:cNvSpPr>
            <a:spLocks noChangeShapeType="1"/>
          </p:cNvSpPr>
          <p:nvPr/>
        </p:nvSpPr>
        <p:spPr bwMode="auto">
          <a:xfrm>
            <a:off x="1170213" y="3442886"/>
            <a:ext cx="489857" cy="244929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ounded Rectangle 93"/>
          <p:cNvSpPr>
            <a:spLocks noChangeArrowheads="1"/>
          </p:cNvSpPr>
          <p:nvPr/>
        </p:nvSpPr>
        <p:spPr bwMode="auto">
          <a:xfrm>
            <a:off x="517071" y="3014261"/>
            <a:ext cx="974045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 bud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1" name="Rounded Rectangle 100"/>
          <p:cNvSpPr>
            <a:spLocks noChangeArrowheads="1"/>
          </p:cNvSpPr>
          <p:nvPr/>
        </p:nvSpPr>
        <p:spPr bwMode="auto">
          <a:xfrm>
            <a:off x="1496784" y="2606047"/>
            <a:ext cx="1102179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respiratory </a:t>
            </a:r>
            <a:r>
              <a:rPr lang="en-US" sz="9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primordium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1" name="Rounded Rectangle 110"/>
          <p:cNvSpPr>
            <a:spLocks noChangeArrowheads="1"/>
          </p:cNvSpPr>
          <p:nvPr/>
        </p:nvSpPr>
        <p:spPr bwMode="auto">
          <a:xfrm>
            <a:off x="517070" y="2116189"/>
            <a:ext cx="1034143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pharyngeal region</a:t>
            </a:r>
            <a:endParaRPr lang="en-US" sz="9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" name="Line 45"/>
          <p:cNvSpPr>
            <a:spLocks noChangeShapeType="1"/>
          </p:cNvSpPr>
          <p:nvPr/>
        </p:nvSpPr>
        <p:spPr bwMode="auto">
          <a:xfrm>
            <a:off x="1061356" y="2544815"/>
            <a:ext cx="435429" cy="204107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45"/>
          <p:cNvSpPr>
            <a:spLocks noChangeShapeType="1"/>
          </p:cNvSpPr>
          <p:nvPr/>
        </p:nvSpPr>
        <p:spPr bwMode="auto">
          <a:xfrm flipH="1">
            <a:off x="1496785" y="3034672"/>
            <a:ext cx="489857" cy="244929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TextBox 84"/>
          <p:cNvSpPr txBox="1">
            <a:spLocks noChangeArrowheads="1"/>
          </p:cNvSpPr>
          <p:nvPr/>
        </p:nvSpPr>
        <p:spPr bwMode="auto">
          <a:xfrm>
            <a:off x="1605642" y="1292074"/>
            <a:ext cx="1027625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>
                <a:solidFill>
                  <a:srgbClr val="339933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develops_from</a:t>
            </a:r>
            <a:endParaRPr lang="en-US" sz="1000" b="1" dirty="0">
              <a:solidFill>
                <a:srgbClr val="339933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7" name="TextBox 88"/>
          <p:cNvSpPr txBox="1">
            <a:spLocks noChangeArrowheads="1"/>
          </p:cNvSpPr>
          <p:nvPr/>
        </p:nvSpPr>
        <p:spPr bwMode="auto">
          <a:xfrm>
            <a:off x="1605642" y="1193422"/>
            <a:ext cx="623661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>
                <a:solidFill>
                  <a:srgbClr val="0000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part_of</a:t>
            </a:r>
            <a:endParaRPr lang="en-US" sz="1000" b="1" dirty="0">
              <a:solidFill>
                <a:srgbClr val="0000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9" name="TextBox 89"/>
          <p:cNvSpPr txBox="1">
            <a:spLocks noChangeArrowheads="1"/>
          </p:cNvSpPr>
          <p:nvPr/>
        </p:nvSpPr>
        <p:spPr bwMode="auto">
          <a:xfrm>
            <a:off x="1605642" y="1069885"/>
            <a:ext cx="1212910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is_a</a:t>
            </a:r>
            <a:r>
              <a:rPr lang="en-US" sz="10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1000" b="1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SubClassOf</a:t>
            </a:r>
            <a:r>
              <a:rPr lang="en-US" sz="10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)</a:t>
            </a:r>
            <a:endParaRPr lang="en-US" sz="1000" b="1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1" name="Line 45"/>
          <p:cNvSpPr>
            <a:spLocks noChangeShapeType="1"/>
          </p:cNvSpPr>
          <p:nvPr/>
        </p:nvSpPr>
        <p:spPr bwMode="auto">
          <a:xfrm>
            <a:off x="517070" y="1415389"/>
            <a:ext cx="1079500" cy="0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46"/>
          <p:cNvSpPr>
            <a:spLocks noChangeShapeType="1"/>
          </p:cNvSpPr>
          <p:nvPr/>
        </p:nvSpPr>
        <p:spPr bwMode="auto">
          <a:xfrm>
            <a:off x="517070" y="1296327"/>
            <a:ext cx="10795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47"/>
          <p:cNvSpPr>
            <a:spLocks noChangeShapeType="1"/>
          </p:cNvSpPr>
          <p:nvPr/>
        </p:nvSpPr>
        <p:spPr bwMode="auto">
          <a:xfrm>
            <a:off x="518205" y="1166835"/>
            <a:ext cx="10795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TextBox 84"/>
          <p:cNvSpPr txBox="1">
            <a:spLocks noChangeArrowheads="1"/>
          </p:cNvSpPr>
          <p:nvPr/>
        </p:nvSpPr>
        <p:spPr bwMode="auto">
          <a:xfrm>
            <a:off x="1605642" y="1414538"/>
            <a:ext cx="1048852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 smtClean="0">
                <a:solidFill>
                  <a:srgbClr val="8000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surrounded_by</a:t>
            </a:r>
            <a:endParaRPr lang="en-US" sz="1000" b="1" dirty="0">
              <a:solidFill>
                <a:srgbClr val="8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6" name="Line 22"/>
          <p:cNvSpPr>
            <a:spLocks noChangeShapeType="1"/>
          </p:cNvSpPr>
          <p:nvPr/>
        </p:nvSpPr>
        <p:spPr bwMode="auto">
          <a:xfrm flipH="1" flipV="1">
            <a:off x="517071" y="1537003"/>
            <a:ext cx="1088571" cy="1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457200" y="350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problem: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Silos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32608" y="187752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1"/>
          <p:cNvSpPr txBox="1">
            <a:spLocks noChangeArrowheads="1"/>
          </p:cNvSpPr>
          <p:nvPr/>
        </p:nvSpPr>
        <p:spPr bwMode="auto">
          <a:xfrm>
            <a:off x="232608" y="427639"/>
            <a:ext cx="869244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 smtClean="0"/>
              <a:t>How to synchronize anatomy ontologies</a:t>
            </a:r>
            <a:endParaRPr lang="en-US" sz="4400" b="1" dirty="0"/>
          </a:p>
        </p:txBody>
      </p:sp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1362165" y="2577435"/>
            <a:ext cx="6455612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3200" b="1" dirty="0"/>
              <a:t> </a:t>
            </a:r>
            <a:r>
              <a:rPr lang="en-US" sz="3200" b="1" dirty="0" smtClean="0"/>
              <a:t>Mapping</a:t>
            </a:r>
          </a:p>
          <a:p>
            <a:endParaRPr lang="en-US" sz="1200" b="1" dirty="0" smtClean="0"/>
          </a:p>
          <a:p>
            <a:pPr>
              <a:buFont typeface="Wingdings" charset="2"/>
              <a:buChar char="§"/>
            </a:pPr>
            <a:r>
              <a:rPr lang="en-US" sz="3200" b="1" dirty="0" smtClean="0"/>
              <a:t> Direct reconciliation</a:t>
            </a:r>
          </a:p>
          <a:p>
            <a:pPr>
              <a:buFont typeface="Wingdings" charset="2"/>
              <a:buChar char="§"/>
            </a:pPr>
            <a:endParaRPr lang="en-US" sz="1200" b="1" dirty="0" smtClean="0"/>
          </a:p>
          <a:p>
            <a:pPr>
              <a:buFont typeface="Wingdings" charset="2"/>
              <a:buChar char="§"/>
            </a:pPr>
            <a:r>
              <a:rPr lang="en-US" sz="3200" b="1" dirty="0" smtClean="0"/>
              <a:t> Synchronization using imports/MIREOT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06481" y="1812469"/>
            <a:ext cx="453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Three approaches: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5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There are issues with mappings</a:t>
            </a:r>
            <a:endParaRPr lang="en-US" sz="3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90036"/>
              </p:ext>
            </p:extLst>
          </p:nvPr>
        </p:nvGraphicFramePr>
        <p:xfrm>
          <a:off x="477047" y="1417638"/>
          <a:ext cx="8201216" cy="4248394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00137"/>
                <a:gridCol w="2429780"/>
                <a:gridCol w="1856943"/>
                <a:gridCol w="1414356"/>
              </a:tblGrid>
              <a:tr h="525983">
                <a:tc>
                  <a:txBody>
                    <a:bodyPr/>
                    <a:lstStyle/>
                    <a:p>
                      <a:r>
                        <a:rPr lang="en-US" dirty="0" smtClean="0"/>
                        <a:t>Class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</a:t>
                      </a:r>
                      <a:r>
                        <a:rPr lang="en-US" dirty="0" err="1" smtClean="0"/>
                        <a:t>Bioportal</a:t>
                      </a:r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Useful?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FMA extensor </a:t>
                      </a:r>
                      <a:r>
                        <a:rPr lang="en-US" sz="1800" kern="1200" baseline="0" dirty="0" err="1" smtClean="0"/>
                        <a:t>retinaculum</a:t>
                      </a:r>
                      <a:r>
                        <a:rPr lang="en-US" sz="1800" kern="1200" baseline="0" dirty="0" smtClean="0"/>
                        <a:t> of wrist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 retina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dirty="0" smtClean="0"/>
                        <a:t>FMA</a:t>
                      </a:r>
                      <a:r>
                        <a:rPr lang="en-US" baseline="0" dirty="0" smtClean="0"/>
                        <a:t> portion of blood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 blood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dirty="0" smtClean="0"/>
                        <a:t>ZFA</a:t>
                      </a:r>
                      <a:r>
                        <a:rPr lang="en-US" baseline="0" dirty="0" smtClean="0"/>
                        <a:t> Macula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 macula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dirty="0" smtClean="0"/>
                        <a:t>ZFA aortic 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 arch of aorta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Dubious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dirty="0" smtClean="0"/>
                        <a:t>ZFA </a:t>
                      </a:r>
                      <a:r>
                        <a:rPr lang="en-US" dirty="0" err="1" smtClean="0"/>
                        <a:t>hypophysis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 </a:t>
                      </a:r>
                      <a:r>
                        <a:rPr lang="en-US" dirty="0" err="1" smtClean="0"/>
                        <a:t>pitiuitary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dirty="0" smtClean="0"/>
                        <a:t>FMA tibia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FBbt</a:t>
                      </a:r>
                      <a:r>
                        <a:rPr lang="en-US" dirty="0" smtClean="0"/>
                        <a:t> tibia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r>
                        <a:rPr lang="en-US" dirty="0" smtClean="0"/>
                        <a:t>FMA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GAZ</a:t>
                      </a:r>
                      <a:r>
                        <a:rPr lang="en-US" baseline="0" dirty="0" smtClean="0"/>
                        <a:t> </a:t>
                      </a:r>
                      <a:r>
                        <a:rPr dirty="0" smtClean="0"/>
                        <a:t>Colón, Panama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403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PATO male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Chebi</a:t>
                      </a:r>
                      <a:r>
                        <a:rPr lang="en-US" baseline="0" dirty="0" smtClean="0"/>
                        <a:t> maleate 2(-)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1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276600" y="2198688"/>
            <a:ext cx="5867400" cy="3227387"/>
            <a:chOff x="3429000" y="2057400"/>
            <a:chExt cx="5867400" cy="3226843"/>
          </a:xfrm>
        </p:grpSpPr>
        <p:pic>
          <p:nvPicPr>
            <p:cNvPr id="43023" name="Content Placeholder 3" descr="subtype_ZFA.jpg"/>
            <p:cNvPicPr>
              <a:picLocks noChangeAspect="1"/>
            </p:cNvPicPr>
            <p:nvPr/>
          </p:nvPicPr>
          <p:blipFill>
            <a:blip r:embed="rId3"/>
            <a:srcRect l="-57086" r="-57086"/>
            <a:stretch>
              <a:fillRect/>
            </a:stretch>
          </p:blipFill>
          <p:spPr bwMode="auto">
            <a:xfrm>
              <a:off x="3429000" y="2057400"/>
              <a:ext cx="5867400" cy="3226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4" name="Picture 17" descr="subtype_TAO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27602" y="2057403"/>
              <a:ext cx="2008221" cy="171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11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96452" cy="1143000"/>
          </a:xfrm>
        </p:spPr>
        <p:txBody>
          <a:bodyPr/>
          <a:lstStyle/>
          <a:p>
            <a:pPr eaLnBrk="1" hangingPunct="1"/>
            <a:r>
              <a:rPr lang="en-US" sz="2800" b="1" dirty="0" err="1" smtClean="0">
                <a:solidFill>
                  <a:srgbClr val="1F497D"/>
                </a:solidFill>
              </a:rPr>
              <a:t>Zebrafish</a:t>
            </a:r>
            <a:r>
              <a:rPr lang="en-US" sz="2800" b="1" dirty="0" smtClean="0">
                <a:solidFill>
                  <a:srgbClr val="1F497D"/>
                </a:solidFill>
              </a:rPr>
              <a:t> terms are </a:t>
            </a:r>
            <a:r>
              <a:rPr lang="en-US" sz="2800" b="1" i="1" dirty="0" err="1" smtClean="0">
                <a:solidFill>
                  <a:srgbClr val="1F497D"/>
                </a:solidFill>
              </a:rPr>
              <a:t>is_a</a:t>
            </a:r>
            <a:r>
              <a:rPr lang="en-US" sz="2800" b="1" i="1" dirty="0" smtClean="0">
                <a:solidFill>
                  <a:srgbClr val="1F497D"/>
                </a:solidFill>
              </a:rPr>
              <a:t> </a:t>
            </a:r>
            <a:r>
              <a:rPr lang="en-US" sz="2800" b="1" dirty="0" smtClean="0">
                <a:solidFill>
                  <a:srgbClr val="1F497D"/>
                </a:solidFill>
              </a:rPr>
              <a:t>subtypes of </a:t>
            </a:r>
            <a:r>
              <a:rPr lang="en-US" sz="2800" b="1" dirty="0" err="1" smtClean="0">
                <a:solidFill>
                  <a:srgbClr val="1F497D"/>
                </a:solidFill>
              </a:rPr>
              <a:t>teleost</a:t>
            </a:r>
            <a:r>
              <a:rPr lang="en-US" sz="2800" b="1" dirty="0" smtClean="0">
                <a:solidFill>
                  <a:srgbClr val="1F497D"/>
                </a:solidFill>
              </a:rPr>
              <a:t> terms</a:t>
            </a:r>
            <a:endParaRPr lang="en-US" sz="3200" b="1" dirty="0" smtClean="0">
              <a:solidFill>
                <a:srgbClr val="1F497D"/>
              </a:solidFill>
            </a:endParaRPr>
          </a:p>
        </p:txBody>
      </p:sp>
      <p:pic>
        <p:nvPicPr>
          <p:cNvPr id="43012" name="Content Placeholder 3" descr="subtype_ZFA.jpg"/>
          <p:cNvPicPr>
            <a:picLocks noGrp="1" noChangeAspect="1"/>
          </p:cNvPicPr>
          <p:nvPr>
            <p:ph idx="1"/>
          </p:nvPr>
        </p:nvPicPr>
        <p:blipFill>
          <a:blip r:embed="rId3"/>
          <a:srcRect l="-57086" r="-57086"/>
          <a:stretch>
            <a:fillRect/>
          </a:stretch>
        </p:blipFill>
        <p:spPr>
          <a:xfrm>
            <a:off x="-152400" y="2149475"/>
            <a:ext cx="5867400" cy="3225800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3429000" y="4103688"/>
            <a:ext cx="2286000" cy="65087"/>
          </a:xfrm>
          <a:prstGeom prst="straightConnector1">
            <a:avLst/>
          </a:prstGeom>
          <a:ln w="3175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16" name="TextBox 10"/>
          <p:cNvSpPr txBox="1">
            <a:spLocks noChangeArrowheads="1"/>
          </p:cNvSpPr>
          <p:nvPr/>
        </p:nvSpPr>
        <p:spPr bwMode="auto">
          <a:xfrm>
            <a:off x="4046538" y="3722688"/>
            <a:ext cx="6176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solidFill>
                  <a:srgbClr val="800000"/>
                </a:solidFill>
                <a:latin typeface="Calibri" charset="0"/>
              </a:rPr>
              <a:t>is_a</a:t>
            </a:r>
            <a:endParaRPr lang="en-US" i="1" dirty="0">
              <a:solidFill>
                <a:srgbClr val="800000"/>
              </a:solidFill>
              <a:latin typeface="Calibri" charset="0"/>
            </a:endParaRPr>
          </a:p>
        </p:txBody>
      </p:sp>
      <p:sp>
        <p:nvSpPr>
          <p:cNvPr id="43017" name="TextBox 12"/>
          <p:cNvSpPr txBox="1">
            <a:spLocks noChangeArrowheads="1"/>
          </p:cNvSpPr>
          <p:nvPr/>
        </p:nvSpPr>
        <p:spPr bwMode="auto">
          <a:xfrm>
            <a:off x="1630363" y="1697038"/>
            <a:ext cx="21034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Calibri" charset="0"/>
              </a:rPr>
              <a:t>Zebrafish Anatomy</a:t>
            </a:r>
          </a:p>
        </p:txBody>
      </p:sp>
      <p:pic>
        <p:nvPicPr>
          <p:cNvPr id="43018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213" y="2159000"/>
            <a:ext cx="7175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9" name="TextBox 16"/>
          <p:cNvSpPr txBox="1">
            <a:spLocks noChangeArrowheads="1"/>
          </p:cNvSpPr>
          <p:nvPr/>
        </p:nvSpPr>
        <p:spPr bwMode="auto">
          <a:xfrm>
            <a:off x="4545013" y="1676400"/>
            <a:ext cx="28781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Calibri" charset="0"/>
              </a:rPr>
              <a:t>Teleost Anatomy Ontology</a:t>
            </a:r>
          </a:p>
        </p:txBody>
      </p:sp>
      <p:pic>
        <p:nvPicPr>
          <p:cNvPr id="43020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2463" y="2046288"/>
            <a:ext cx="15525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1" name="TextBox 2"/>
          <p:cNvSpPr txBox="1">
            <a:spLocks noChangeArrowheads="1"/>
          </p:cNvSpPr>
          <p:nvPr/>
        </p:nvSpPr>
        <p:spPr bwMode="auto">
          <a:xfrm>
            <a:off x="232608" y="304800"/>
            <a:ext cx="869244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smtClean="0"/>
              <a:t>Reconciliation and linking between </a:t>
            </a:r>
            <a:r>
              <a:rPr lang="en-US" sz="3200" b="1" dirty="0"/>
              <a:t>TAO and ZFA</a:t>
            </a:r>
          </a:p>
        </p:txBody>
      </p:sp>
      <p:sp>
        <p:nvSpPr>
          <p:cNvPr id="43022" name="TextBox 16"/>
          <p:cNvSpPr txBox="1">
            <a:spLocks noChangeArrowheads="1"/>
          </p:cNvSpPr>
          <p:nvPr/>
        </p:nvSpPr>
        <p:spPr bwMode="auto">
          <a:xfrm>
            <a:off x="656002" y="5646738"/>
            <a:ext cx="77137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/>
              <a:t>Logic implemented via </a:t>
            </a:r>
            <a:r>
              <a:rPr lang="en-US" sz="2400" b="1" dirty="0" err="1" smtClean="0"/>
              <a:t>Xrefs</a:t>
            </a:r>
            <a:r>
              <a:rPr lang="en-US" sz="2400" b="1" dirty="0" smtClean="0"/>
              <a:t>- difficult </a:t>
            </a:r>
            <a:r>
              <a:rPr lang="en-US" sz="2400" b="1" dirty="0"/>
              <a:t>to </a:t>
            </a:r>
            <a:r>
              <a:rPr lang="en-US" sz="2400" b="1" dirty="0" smtClean="0"/>
              <a:t>keep </a:t>
            </a:r>
            <a:r>
              <a:rPr lang="en-US" sz="2400" b="1" dirty="0" smtClean="0"/>
              <a:t>synchronized</a:t>
            </a:r>
            <a:endParaRPr lang="en-US" sz="24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9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1" name="Arc 5"/>
          <p:cNvSpPr>
            <a:spLocks/>
          </p:cNvSpPr>
          <p:nvPr/>
        </p:nvSpPr>
        <p:spPr bwMode="gray">
          <a:xfrm>
            <a:off x="5200757" y="2111101"/>
            <a:ext cx="1727200" cy="1695450"/>
          </a:xfrm>
          <a:custGeom>
            <a:avLst/>
            <a:gdLst>
              <a:gd name="T0" fmla="*/ 1 w 21600"/>
              <a:gd name="T1" fmla="*/ 0 h 21218"/>
              <a:gd name="T2" fmla="*/ 3 w 21600"/>
              <a:gd name="T3" fmla="*/ 3 h 21218"/>
              <a:gd name="T4" fmla="*/ 0 w 21600"/>
              <a:gd name="T5" fmla="*/ 2 h 21218"/>
              <a:gd name="T6" fmla="*/ 0 60000 65536"/>
              <a:gd name="T7" fmla="*/ 0 60000 65536"/>
              <a:gd name="T8" fmla="*/ 0 60000 65536"/>
              <a:gd name="T9" fmla="*/ 0 w 21600"/>
              <a:gd name="T10" fmla="*/ 0 h 21218"/>
              <a:gd name="T11" fmla="*/ 21600 w 21600"/>
              <a:gd name="T12" fmla="*/ 21218 h 212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218" fill="none" extrusionOk="0">
                <a:moveTo>
                  <a:pt x="10203" y="-1"/>
                </a:moveTo>
                <a:cubicBezTo>
                  <a:pt x="17220" y="3760"/>
                  <a:pt x="21600" y="11076"/>
                  <a:pt x="21600" y="19038"/>
                </a:cubicBezTo>
                <a:cubicBezTo>
                  <a:pt x="21600" y="19766"/>
                  <a:pt x="21563" y="20493"/>
                  <a:pt x="21489" y="21217"/>
                </a:cubicBezTo>
              </a:path>
              <a:path w="21600" h="21218" stroke="0" extrusionOk="0">
                <a:moveTo>
                  <a:pt x="10203" y="-1"/>
                </a:moveTo>
                <a:cubicBezTo>
                  <a:pt x="17220" y="3760"/>
                  <a:pt x="21600" y="11076"/>
                  <a:pt x="21600" y="19038"/>
                </a:cubicBezTo>
                <a:cubicBezTo>
                  <a:pt x="21600" y="19766"/>
                  <a:pt x="21563" y="20493"/>
                  <a:pt x="21489" y="21217"/>
                </a:cubicBezTo>
                <a:lnTo>
                  <a:pt x="0" y="19038"/>
                </a:lnTo>
                <a:close/>
              </a:path>
            </a:pathLst>
          </a:custGeom>
          <a:noFill/>
          <a:ln w="127000">
            <a:solidFill>
              <a:schemeClr val="accent1">
                <a:alpha val="34000"/>
              </a:schemeClr>
            </a:solidFill>
            <a:round/>
            <a:headEnd/>
            <a:tailEnd type="triangle" w="med" len="med"/>
          </a:ln>
        </p:spPr>
        <p:txBody>
          <a:bodyPr lIns="45720" rIns="4572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2" name="Arc 6"/>
          <p:cNvSpPr>
            <a:spLocks/>
          </p:cNvSpPr>
          <p:nvPr/>
        </p:nvSpPr>
        <p:spPr bwMode="gray">
          <a:xfrm rot="247446">
            <a:off x="2195184" y="1942100"/>
            <a:ext cx="2666211" cy="1728893"/>
          </a:xfrm>
          <a:custGeom>
            <a:avLst/>
            <a:gdLst>
              <a:gd name="T0" fmla="*/ 0 w 21600"/>
              <a:gd name="T1" fmla="*/ 2 h 19324"/>
              <a:gd name="T2" fmla="*/ 1 w 21600"/>
              <a:gd name="T3" fmla="*/ 0 h 19324"/>
              <a:gd name="T4" fmla="*/ 3 w 21600"/>
              <a:gd name="T5" fmla="*/ 2 h 19324"/>
              <a:gd name="T6" fmla="*/ 0 60000 65536"/>
              <a:gd name="T7" fmla="*/ 0 60000 65536"/>
              <a:gd name="T8" fmla="*/ 0 60000 65536"/>
              <a:gd name="T9" fmla="*/ 0 w 21600"/>
              <a:gd name="T10" fmla="*/ 0 h 19324"/>
              <a:gd name="T11" fmla="*/ 21600 w 21600"/>
              <a:gd name="T12" fmla="*/ 19324 h 193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9324" fill="none" extrusionOk="0">
                <a:moveTo>
                  <a:pt x="39" y="19324"/>
                </a:moveTo>
                <a:cubicBezTo>
                  <a:pt x="13" y="18887"/>
                  <a:pt x="0" y="18450"/>
                  <a:pt x="0" y="18014"/>
                </a:cubicBezTo>
                <a:cubicBezTo>
                  <a:pt x="0" y="10765"/>
                  <a:pt x="3636" y="3999"/>
                  <a:pt x="9681" y="-1"/>
                </a:cubicBezTo>
              </a:path>
              <a:path w="21600" h="19324" stroke="0" extrusionOk="0">
                <a:moveTo>
                  <a:pt x="39" y="19324"/>
                </a:moveTo>
                <a:cubicBezTo>
                  <a:pt x="13" y="18887"/>
                  <a:pt x="0" y="18450"/>
                  <a:pt x="0" y="18014"/>
                </a:cubicBezTo>
                <a:cubicBezTo>
                  <a:pt x="0" y="10765"/>
                  <a:pt x="3636" y="3999"/>
                  <a:pt x="9681" y="-1"/>
                </a:cubicBezTo>
                <a:lnTo>
                  <a:pt x="21600" y="18014"/>
                </a:lnTo>
                <a:close/>
              </a:path>
            </a:pathLst>
          </a:custGeom>
          <a:noFill/>
          <a:ln w="127000">
            <a:solidFill>
              <a:schemeClr val="accent1">
                <a:alpha val="34000"/>
              </a:schemeClr>
            </a:solidFill>
            <a:round/>
            <a:headEnd type="none" w="lg" len="sm"/>
            <a:tailEnd type="triangle"/>
          </a:ln>
        </p:spPr>
        <p:txBody>
          <a:bodyPr wrap="square" lIns="45720" rIns="4572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4" name="Arc 8"/>
          <p:cNvSpPr>
            <a:spLocks/>
          </p:cNvSpPr>
          <p:nvPr/>
        </p:nvSpPr>
        <p:spPr bwMode="gray">
          <a:xfrm>
            <a:off x="3187700" y="4098925"/>
            <a:ext cx="2679700" cy="1725612"/>
          </a:xfrm>
          <a:custGeom>
            <a:avLst/>
            <a:gdLst>
              <a:gd name="T0" fmla="*/ 4 w 29040"/>
              <a:gd name="T1" fmla="*/ 2 h 21600"/>
              <a:gd name="T2" fmla="*/ 0 w 29040"/>
              <a:gd name="T3" fmla="*/ 2 h 21600"/>
              <a:gd name="T4" fmla="*/ 2 w 29040"/>
              <a:gd name="T5" fmla="*/ 0 h 21600"/>
              <a:gd name="T6" fmla="*/ 0 60000 65536"/>
              <a:gd name="T7" fmla="*/ 0 60000 65536"/>
              <a:gd name="T8" fmla="*/ 0 60000 65536"/>
              <a:gd name="T9" fmla="*/ 0 w 29040"/>
              <a:gd name="T10" fmla="*/ 0 h 21600"/>
              <a:gd name="T11" fmla="*/ 29040 w 2904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040" h="21600" fill="none" extrusionOk="0">
                <a:moveTo>
                  <a:pt x="29040" y="17034"/>
                </a:moveTo>
                <a:cubicBezTo>
                  <a:pt x="25245" y="19993"/>
                  <a:pt x="20571" y="21599"/>
                  <a:pt x="15759" y="21599"/>
                </a:cubicBezTo>
                <a:cubicBezTo>
                  <a:pt x="9788" y="21599"/>
                  <a:pt x="4083" y="19128"/>
                  <a:pt x="-1" y="14772"/>
                </a:cubicBezTo>
              </a:path>
              <a:path w="29040" h="21600" stroke="0" extrusionOk="0">
                <a:moveTo>
                  <a:pt x="29040" y="17034"/>
                </a:moveTo>
                <a:cubicBezTo>
                  <a:pt x="25245" y="19993"/>
                  <a:pt x="20571" y="21599"/>
                  <a:pt x="15759" y="21599"/>
                </a:cubicBezTo>
                <a:cubicBezTo>
                  <a:pt x="9788" y="21599"/>
                  <a:pt x="4083" y="19128"/>
                  <a:pt x="-1" y="14772"/>
                </a:cubicBezTo>
                <a:lnTo>
                  <a:pt x="15759" y="0"/>
                </a:lnTo>
                <a:close/>
              </a:path>
            </a:pathLst>
          </a:custGeom>
          <a:noFill/>
          <a:ln w="127000">
            <a:solidFill>
              <a:schemeClr val="accent1">
                <a:alpha val="34000"/>
              </a:schemeClr>
            </a:solidFill>
            <a:round/>
            <a:headEnd type="none" w="lg" len="sm"/>
            <a:tailEnd type="triangle" w="med" len="med"/>
          </a:ln>
        </p:spPr>
        <p:txBody>
          <a:bodyPr wrap="square" lIns="45720" rIns="4572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00043" y="-614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Who are we?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51" y="1007948"/>
            <a:ext cx="1609861" cy="1432776"/>
          </a:xfrm>
          <a:prstGeom prst="rect">
            <a:avLst/>
          </a:prstGeom>
        </p:spPr>
      </p:pic>
      <p:pic>
        <p:nvPicPr>
          <p:cNvPr id="16" name="Picture 19" descr="MCj041217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4046" y="3819525"/>
            <a:ext cx="1447907" cy="1760968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58" y="3826794"/>
            <a:ext cx="1447907" cy="17149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3012" y="954535"/>
            <a:ext cx="396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Domain Experts:</a:t>
            </a:r>
          </a:p>
          <a:p>
            <a:r>
              <a:rPr lang="en-US" dirty="0" smtClean="0"/>
              <a:t>Anatomists, comparative morphologists,</a:t>
            </a:r>
          </a:p>
          <a:p>
            <a:r>
              <a:rPr lang="en-US" dirty="0" smtClean="0"/>
              <a:t>developmental biologists, immunologists, neuroscientists, etc.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5703" y="5529693"/>
            <a:ext cx="341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Ontologists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Biologists-gone-informatics, computer scientists and logicians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39528" y="5580493"/>
            <a:ext cx="178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Engineers:</a:t>
            </a:r>
          </a:p>
          <a:p>
            <a:r>
              <a:rPr lang="en-US" dirty="0" smtClean="0"/>
              <a:t>Our tool builders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89166" y="2364524"/>
            <a:ext cx="3138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Domain experts: </a:t>
            </a:r>
            <a:r>
              <a:rPr lang="en-US" dirty="0" smtClean="0"/>
              <a:t>want to query for gene expression and phenotypes across species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65366" y="3950765"/>
            <a:ext cx="2705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/>
              <a:t>Ontologists</a:t>
            </a:r>
            <a:r>
              <a:rPr lang="en-US" b="1" dirty="0" smtClean="0"/>
              <a:t>: </a:t>
            </a:r>
            <a:r>
              <a:rPr lang="en-US" dirty="0" smtClean="0"/>
              <a:t>have to be able to interpret and represent domain knowledge computationally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2338202"/>
            <a:ext cx="208966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Engineers: </a:t>
            </a:r>
            <a:r>
              <a:rPr lang="en-US" dirty="0" smtClean="0"/>
              <a:t>have to build tools that can consume ontologies and give the Domain Experts the right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163286" y="152401"/>
            <a:ext cx="89045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 smtClean="0"/>
              <a:t>The Common Anatomy Reference Ontology</a:t>
            </a:r>
            <a:endParaRPr lang="en-US" sz="3200" b="1" dirty="0"/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381000" y="674913"/>
            <a:ext cx="80772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/>
              <a:t>CARO is a </a:t>
            </a:r>
            <a:r>
              <a:rPr lang="en-US" b="1" dirty="0" smtClean="0"/>
              <a:t>structural </a:t>
            </a:r>
            <a:r>
              <a:rPr lang="en-US" b="1" dirty="0"/>
              <a:t>classification based on granularity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From the bottom up:</a:t>
            </a:r>
          </a:p>
          <a:p>
            <a:pPr eaLnBrk="1" hangingPunct="1"/>
            <a:r>
              <a:rPr lang="en-US" b="1" dirty="0"/>
              <a:t>	Cell component</a:t>
            </a:r>
          </a:p>
          <a:p>
            <a:pPr eaLnBrk="1" hangingPunct="1"/>
            <a:r>
              <a:rPr lang="en-US" b="1" dirty="0"/>
              <a:t>	Cell</a:t>
            </a:r>
          </a:p>
          <a:p>
            <a:pPr eaLnBrk="1" hangingPunct="1"/>
            <a:r>
              <a:rPr lang="en-US" b="1" dirty="0"/>
              <a:t>	Portion of tissue</a:t>
            </a:r>
          </a:p>
          <a:p>
            <a:pPr eaLnBrk="1" hangingPunct="1"/>
            <a:r>
              <a:rPr lang="en-US" b="1" dirty="0"/>
              <a:t>	Multi-tissue structure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From the top down:</a:t>
            </a:r>
          </a:p>
          <a:p>
            <a:pPr eaLnBrk="1" hangingPunct="1"/>
            <a:r>
              <a:rPr lang="en-US" b="1" dirty="0"/>
              <a:t>	Organism subdivision</a:t>
            </a:r>
          </a:p>
          <a:p>
            <a:pPr eaLnBrk="1" hangingPunct="1"/>
            <a:r>
              <a:rPr lang="en-US" b="1" dirty="0"/>
              <a:t>	Anatomical system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 err="1"/>
              <a:t>Acellular</a:t>
            </a:r>
            <a:r>
              <a:rPr lang="en-US" b="1" dirty="0"/>
              <a:t> structures</a:t>
            </a:r>
          </a:p>
        </p:txBody>
      </p:sp>
      <p:pic>
        <p:nvPicPr>
          <p:cNvPr id="225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8073" b="5634"/>
          <a:stretch>
            <a:fillRect/>
          </a:stretch>
        </p:blipFill>
        <p:spPr bwMode="auto">
          <a:xfrm>
            <a:off x="6934200" y="1416050"/>
            <a:ext cx="21336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38575"/>
            <a:ext cx="24765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r="17978"/>
          <a:stretch>
            <a:fillRect/>
          </a:stretch>
        </p:blipFill>
        <p:spPr bwMode="auto">
          <a:xfrm>
            <a:off x="4495800" y="1447800"/>
            <a:ext cx="205740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011" y="5888671"/>
            <a:ext cx="84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Note: CARO is being updated to be more interoperable, include logical definitions, and functional differentia 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0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Box 1"/>
          <p:cNvSpPr txBox="1">
            <a:spLocks noChangeArrowheads="1"/>
          </p:cNvSpPr>
          <p:nvPr/>
        </p:nvSpPr>
        <p:spPr bwMode="auto">
          <a:xfrm>
            <a:off x="327576" y="106944"/>
            <a:ext cx="86355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 dirty="0" smtClean="0"/>
              <a:t>Synchronization by import </a:t>
            </a:r>
            <a:r>
              <a:rPr lang="en-US" sz="3600" b="1" dirty="0"/>
              <a:t>across ontologies</a:t>
            </a:r>
          </a:p>
        </p:txBody>
      </p:sp>
      <p:sp>
        <p:nvSpPr>
          <p:cNvPr id="45061" name="TextBox 28"/>
          <p:cNvSpPr txBox="1">
            <a:spLocks noChangeArrowheads="1"/>
          </p:cNvSpPr>
          <p:nvPr/>
        </p:nvSpPr>
        <p:spPr bwMode="auto">
          <a:xfrm>
            <a:off x="375421" y="5525184"/>
            <a:ext cx="85172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dirty="0">
                <a:solidFill>
                  <a:srgbClr val="E46C0A"/>
                </a:solidFill>
              </a:rPr>
              <a:t>One can import a whole ontology or just portions of another ontology</a:t>
            </a:r>
          </a:p>
          <a:p>
            <a:pPr algn="ctr"/>
            <a:r>
              <a:rPr lang="en-US" sz="2200" b="1" dirty="0">
                <a:solidFill>
                  <a:srgbClr val="E46C0A"/>
                </a:solidFill>
              </a:rPr>
              <a:t>MIREOT: Minimum information to reference an external ontology </a:t>
            </a:r>
            <a:r>
              <a:rPr lang="en-US" sz="2200" b="1" dirty="0" smtClean="0">
                <a:solidFill>
                  <a:srgbClr val="E46C0A"/>
                </a:solidFill>
              </a:rPr>
              <a:t>term</a:t>
            </a:r>
          </a:p>
        </p:txBody>
      </p:sp>
      <p:pic>
        <p:nvPicPr>
          <p:cNvPr id="3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021" y="1091612"/>
            <a:ext cx="8755086" cy="3657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2" name="Rectangle 3"/>
          <p:cNvSpPr>
            <a:spLocks/>
          </p:cNvSpPr>
          <p:nvPr/>
        </p:nvSpPr>
        <p:spPr bwMode="auto">
          <a:xfrm>
            <a:off x="6728618" y="1233051"/>
            <a:ext cx="666750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Gill Sans" charset="0"/>
                <a:cs typeface="Gill Sans" charset="0"/>
              </a:rPr>
              <a:t>CARO</a:t>
            </a:r>
          </a:p>
        </p:txBody>
      </p:sp>
      <p:sp>
        <p:nvSpPr>
          <p:cNvPr id="33" name="Rectangle 4"/>
          <p:cNvSpPr>
            <a:spLocks/>
          </p:cNvSpPr>
          <p:nvPr/>
        </p:nvSpPr>
        <p:spPr bwMode="auto">
          <a:xfrm>
            <a:off x="8265668" y="2809725"/>
            <a:ext cx="4826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08000"/>
                </a:solidFill>
                <a:ea typeface="Gill Sans" charset="0"/>
                <a:cs typeface="Gill Sans" charset="0"/>
              </a:rPr>
              <a:t>VAO</a:t>
            </a:r>
          </a:p>
        </p:txBody>
      </p:sp>
      <p:sp>
        <p:nvSpPr>
          <p:cNvPr id="34" name="Rectangle 5"/>
          <p:cNvSpPr>
            <a:spLocks/>
          </p:cNvSpPr>
          <p:nvPr/>
        </p:nvSpPr>
        <p:spPr bwMode="auto">
          <a:xfrm>
            <a:off x="1660525" y="4924357"/>
            <a:ext cx="130081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ea typeface="Gill Sans" charset="0"/>
                <a:cs typeface="Gill Sans" charset="0"/>
              </a:rPr>
              <a:t>Present TAO</a:t>
            </a:r>
            <a:endParaRPr lang="en-US" sz="2000" b="1" dirty="0">
              <a:ea typeface="Gill Sans" charset="0"/>
              <a:cs typeface="Gill Sans" charset="0"/>
            </a:endParaRPr>
          </a:p>
        </p:txBody>
      </p:sp>
      <p:sp>
        <p:nvSpPr>
          <p:cNvPr id="35" name="Rectangle 6"/>
          <p:cNvSpPr>
            <a:spLocks/>
          </p:cNvSpPr>
          <p:nvPr/>
        </p:nvSpPr>
        <p:spPr bwMode="auto">
          <a:xfrm>
            <a:off x="5721350" y="4924357"/>
            <a:ext cx="234439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ea typeface="Gill Sans" charset="0"/>
                <a:cs typeface="Gill Sans" charset="0"/>
              </a:rPr>
              <a:t>Modularized ontology</a:t>
            </a:r>
            <a:endParaRPr lang="en-US" sz="2000" b="1" dirty="0"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8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0" y="1118086"/>
            <a:ext cx="7908583" cy="4835231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32608" y="304800"/>
            <a:ext cx="869244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 smtClean="0"/>
              <a:t>Uberon</a:t>
            </a:r>
            <a:r>
              <a:rPr lang="en-US" sz="3200" b="1" dirty="0" smtClean="0"/>
              <a:t> – a multi-species ontology for </a:t>
            </a:r>
            <a:r>
              <a:rPr lang="en-US" sz="3200" b="1" dirty="0" err="1" smtClean="0"/>
              <a:t>phenomics</a:t>
            </a:r>
            <a:r>
              <a:rPr lang="en-US" sz="3200" b="1" dirty="0" smtClean="0"/>
              <a:t> and </a:t>
            </a:r>
            <a:r>
              <a:rPr lang="en-US" sz="3200" b="1" dirty="0" err="1" smtClean="0"/>
              <a:t>evo-devo</a:t>
            </a:r>
            <a:r>
              <a:rPr lang="en-US" sz="3200" b="1" dirty="0" smtClean="0"/>
              <a:t> analyses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0023" y="5918043"/>
            <a:ext cx="21367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Uberon.org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879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ine 23"/>
          <p:cNvSpPr>
            <a:spLocks noChangeShapeType="1"/>
          </p:cNvSpPr>
          <p:nvPr/>
        </p:nvSpPr>
        <p:spPr bwMode="auto">
          <a:xfrm>
            <a:off x="1088571" y="2648014"/>
            <a:ext cx="0" cy="285750"/>
          </a:xfrm>
          <a:prstGeom prst="line">
            <a:avLst/>
          </a:prstGeom>
          <a:noFill/>
          <a:ln w="57150">
            <a:solidFill>
              <a:srgbClr val="D1D20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Oval 111"/>
          <p:cNvSpPr/>
          <p:nvPr/>
        </p:nvSpPr>
        <p:spPr bwMode="auto">
          <a:xfrm>
            <a:off x="1578429" y="1055978"/>
            <a:ext cx="7130143" cy="4735286"/>
          </a:xfrm>
          <a:prstGeom prst="ellipse">
            <a:avLst/>
          </a:prstGeom>
          <a:solidFill>
            <a:schemeClr val="accent1">
              <a:alpha val="3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91479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19" name="Line 22"/>
          <p:cNvSpPr>
            <a:spLocks noChangeShapeType="1"/>
          </p:cNvSpPr>
          <p:nvPr/>
        </p:nvSpPr>
        <p:spPr bwMode="auto">
          <a:xfrm flipV="1">
            <a:off x="7946572" y="3586907"/>
            <a:ext cx="217714" cy="326571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7"/>
          <p:cNvSpPr>
            <a:spLocks noChangeShapeType="1"/>
          </p:cNvSpPr>
          <p:nvPr/>
        </p:nvSpPr>
        <p:spPr bwMode="auto">
          <a:xfrm>
            <a:off x="6204857" y="4158407"/>
            <a:ext cx="653143" cy="489857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7" name="Line 49"/>
          <p:cNvSpPr>
            <a:spLocks noChangeShapeType="1"/>
          </p:cNvSpPr>
          <p:nvPr/>
        </p:nvSpPr>
        <p:spPr bwMode="auto">
          <a:xfrm flipH="1" flipV="1">
            <a:off x="5651500" y="1505014"/>
            <a:ext cx="544286" cy="5306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 flipV="1">
            <a:off x="5225143" y="4158407"/>
            <a:ext cx="381001" cy="179614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diamond"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 flipH="1" flipV="1">
            <a:off x="5878286" y="4158407"/>
            <a:ext cx="816429" cy="15103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diamond"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 flipH="1" flipV="1">
            <a:off x="5225143" y="3341978"/>
            <a:ext cx="272143" cy="48985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 flipV="1">
            <a:off x="5216072" y="2688835"/>
            <a:ext cx="9071" cy="24492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2394858" y="2158157"/>
            <a:ext cx="1034143" cy="171449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 flipV="1">
            <a:off x="4299857" y="1505014"/>
            <a:ext cx="535214" cy="285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 flipH="1">
            <a:off x="1632857" y="3178692"/>
            <a:ext cx="2993571" cy="449036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4299857" y="2117335"/>
            <a:ext cx="381000" cy="20410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 flipH="1" flipV="1">
            <a:off x="5279571" y="1505014"/>
            <a:ext cx="0" cy="857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 flipH="1" flipV="1">
            <a:off x="7565571" y="4199228"/>
            <a:ext cx="0" cy="449036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 flipH="1" flipV="1">
            <a:off x="7456714" y="1872406"/>
            <a:ext cx="489857" cy="53067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 flipV="1">
            <a:off x="3646714" y="4076764"/>
            <a:ext cx="1524000" cy="693964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1" name="Line 23"/>
          <p:cNvSpPr>
            <a:spLocks noChangeShapeType="1"/>
          </p:cNvSpPr>
          <p:nvPr/>
        </p:nvSpPr>
        <p:spPr bwMode="auto">
          <a:xfrm flipH="1" flipV="1">
            <a:off x="2340428" y="4240050"/>
            <a:ext cx="326572" cy="61232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28696" y="1122313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b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anatomical structure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7239000" y="2382674"/>
            <a:ext cx="1088571" cy="387804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38100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000" b="1" dirty="0">
                <a:latin typeface="Calibri" charset="0"/>
                <a:ea typeface="ＭＳ Ｐゴシック" charset="-128"/>
                <a:cs typeface="ＭＳ Ｐゴシック" charset="-128"/>
              </a:rPr>
              <a:t>endoderm of </a:t>
            </a:r>
            <a:r>
              <a:rPr lang="en-US" sz="1000" b="1" dirty="0" err="1">
                <a:latin typeface="Calibri" charset="0"/>
                <a:ea typeface="ＭＳ Ｐゴシック" charset="-128"/>
                <a:cs typeface="ＭＳ Ｐゴシック" charset="-128"/>
              </a:rPr>
              <a:t>forgut</a:t>
            </a:r>
            <a:endParaRPr lang="en-US" sz="1000" b="1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40286" y="4658469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 bud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70714" y="3770603"/>
            <a:ext cx="1047750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/>
              <a:t>lung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612821" y="2954174"/>
            <a:ext cx="1211036" cy="387804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38100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000" b="1" dirty="0">
                <a:latin typeface="Calibri" charset="0"/>
                <a:ea typeface="ＭＳ Ｐゴシック" charset="-128"/>
                <a:cs typeface="ＭＳ Ｐゴシック" charset="-128"/>
              </a:rPr>
              <a:t>respiration organ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0857" y="2280621"/>
            <a:ext cx="1093107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/>
              <a:t>organ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10036" y="2015281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/>
              <a:t>foregut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82536" y="3770603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/>
              <a:t>alveolus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2490107" y="4658469"/>
            <a:ext cx="1211036" cy="387804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38100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000" b="1" dirty="0">
                <a:latin typeface="Calibri" charset="0"/>
                <a:ea typeface="ＭＳ Ｐゴシック" charset="-128"/>
                <a:cs typeface="ＭＳ Ｐゴシック" charset="-128"/>
              </a:rPr>
              <a:t>alveolus of lung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102428" y="1749942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organ part</a:t>
            </a: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6319384" y="5709621"/>
            <a:ext cx="974045" cy="387804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err="1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FMA:lung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4726215" y="5985165"/>
            <a:ext cx="974045" cy="387804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err="1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MA:lung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313714" y="1525424"/>
            <a:ext cx="1143000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/>
              <a:t>endoderm</a:t>
            </a:r>
          </a:p>
        </p:txBody>
      </p:sp>
      <p:sp>
        <p:nvSpPr>
          <p:cNvPr id="109" name="Rounded Rectangle 108"/>
          <p:cNvSpPr>
            <a:spLocks noChangeArrowheads="1"/>
          </p:cNvSpPr>
          <p:nvPr/>
        </p:nvSpPr>
        <p:spPr bwMode="auto">
          <a:xfrm>
            <a:off x="435428" y="3546085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GO: respiratory gaseous exchange</a:t>
            </a:r>
          </a:p>
        </p:txBody>
      </p:sp>
      <p:sp>
        <p:nvSpPr>
          <p:cNvPr id="49" name="Rounded Rectangle 48"/>
          <p:cNvSpPr>
            <a:spLocks noChangeArrowheads="1"/>
          </p:cNvSpPr>
          <p:nvPr/>
        </p:nvSpPr>
        <p:spPr bwMode="auto">
          <a:xfrm>
            <a:off x="1415143" y="5985165"/>
            <a:ext cx="974045" cy="387804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err="1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MA:lung</a:t>
            </a:r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alveolus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3147786" y="5668799"/>
            <a:ext cx="974045" cy="530679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FMA: pulmonary alveolus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TextBox 89"/>
          <p:cNvSpPr txBox="1">
            <a:spLocks noChangeArrowheads="1"/>
          </p:cNvSpPr>
          <p:nvPr/>
        </p:nvSpPr>
        <p:spPr bwMode="auto">
          <a:xfrm>
            <a:off x="1603896" y="1625606"/>
            <a:ext cx="1687286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is_a</a:t>
            </a:r>
            <a:r>
              <a:rPr lang="en-US" sz="10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1000" b="1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taxon</a:t>
            </a:r>
            <a:r>
              <a:rPr lang="en-US" sz="10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 equivalent)</a:t>
            </a:r>
            <a:endParaRPr lang="en-US" sz="1000" b="1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Line 47"/>
          <p:cNvSpPr>
            <a:spLocks noChangeShapeType="1"/>
          </p:cNvSpPr>
          <p:nvPr/>
        </p:nvSpPr>
        <p:spPr bwMode="auto">
          <a:xfrm flipH="1">
            <a:off x="1959429" y="5056478"/>
            <a:ext cx="762000" cy="8980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diamon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47"/>
          <p:cNvSpPr>
            <a:spLocks noChangeShapeType="1"/>
          </p:cNvSpPr>
          <p:nvPr/>
        </p:nvSpPr>
        <p:spPr bwMode="auto">
          <a:xfrm>
            <a:off x="3374571" y="5056478"/>
            <a:ext cx="163286" cy="571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diamon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TextBox 84"/>
          <p:cNvSpPr txBox="1">
            <a:spLocks noChangeArrowheads="1"/>
          </p:cNvSpPr>
          <p:nvPr/>
        </p:nvSpPr>
        <p:spPr bwMode="auto">
          <a:xfrm>
            <a:off x="1578429" y="1318989"/>
            <a:ext cx="1027625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>
                <a:solidFill>
                  <a:srgbClr val="339933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develops_from</a:t>
            </a:r>
            <a:endParaRPr lang="en-US" sz="1000" b="1" dirty="0">
              <a:solidFill>
                <a:srgbClr val="339933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TextBox 88"/>
          <p:cNvSpPr txBox="1">
            <a:spLocks noChangeArrowheads="1"/>
          </p:cNvSpPr>
          <p:nvPr/>
        </p:nvSpPr>
        <p:spPr bwMode="auto">
          <a:xfrm>
            <a:off x="1578429" y="1220337"/>
            <a:ext cx="623661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>
                <a:solidFill>
                  <a:srgbClr val="0000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part_of</a:t>
            </a:r>
            <a:endParaRPr lang="en-US" sz="1000" b="1" dirty="0">
              <a:solidFill>
                <a:srgbClr val="0000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89"/>
          <p:cNvSpPr txBox="1">
            <a:spLocks noChangeArrowheads="1"/>
          </p:cNvSpPr>
          <p:nvPr/>
        </p:nvSpPr>
        <p:spPr bwMode="auto">
          <a:xfrm>
            <a:off x="1578429" y="1096800"/>
            <a:ext cx="1212910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is_a</a:t>
            </a:r>
            <a:r>
              <a:rPr lang="en-US" sz="10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 (</a:t>
            </a:r>
            <a:r>
              <a:rPr lang="en-US" sz="1000" b="1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SubClassOf</a:t>
            </a:r>
            <a:r>
              <a:rPr lang="en-US" sz="1000" b="1" dirty="0" smtClean="0">
                <a:latin typeface="Calibri" charset="0"/>
                <a:ea typeface="ＭＳ Ｐゴシック" charset="-128"/>
                <a:cs typeface="ＭＳ Ｐゴシック" charset="-128"/>
              </a:rPr>
              <a:t>)</a:t>
            </a:r>
            <a:endParaRPr lang="en-US" sz="1000" b="1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76161" y="1472834"/>
            <a:ext cx="785359" cy="211596"/>
          </a:xfrm>
          <a:prstGeom prst="rect">
            <a:avLst/>
          </a:prstGeom>
          <a:noFill/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>
                <a:solidFill>
                  <a:srgbClr val="FF6600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capable_of</a:t>
            </a:r>
            <a:endParaRPr lang="en-US" sz="1000" b="1" dirty="0">
              <a:solidFill>
                <a:srgbClr val="FF66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Line 45"/>
          <p:cNvSpPr>
            <a:spLocks noChangeShapeType="1"/>
          </p:cNvSpPr>
          <p:nvPr/>
        </p:nvSpPr>
        <p:spPr bwMode="auto">
          <a:xfrm>
            <a:off x="489857" y="1442304"/>
            <a:ext cx="1079500" cy="0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46"/>
          <p:cNvSpPr>
            <a:spLocks noChangeShapeType="1"/>
          </p:cNvSpPr>
          <p:nvPr/>
        </p:nvSpPr>
        <p:spPr bwMode="auto">
          <a:xfrm>
            <a:off x="489857" y="1323242"/>
            <a:ext cx="10795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47"/>
          <p:cNvSpPr>
            <a:spLocks noChangeShapeType="1"/>
          </p:cNvSpPr>
          <p:nvPr/>
        </p:nvSpPr>
        <p:spPr bwMode="auto">
          <a:xfrm>
            <a:off x="490991" y="1193750"/>
            <a:ext cx="10795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48"/>
          <p:cNvSpPr>
            <a:spLocks noChangeShapeType="1"/>
          </p:cNvSpPr>
          <p:nvPr/>
        </p:nvSpPr>
        <p:spPr bwMode="auto">
          <a:xfrm>
            <a:off x="489857" y="1583392"/>
            <a:ext cx="107950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med" len="med"/>
            <a:tailEnd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435428" y="4627853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accent1">
              <a:alpha val="37000"/>
            </a:schemeClr>
          </a:solidFill>
          <a:ln w="28575" cap="flat" cmpd="sng" algn="ctr">
            <a:solidFill>
              <a:srgbClr val="444AA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NCBITaxon</a:t>
            </a:r>
            <a:r>
              <a:rPr lang="en-US" sz="900" dirty="0" smtClean="0">
                <a:latin typeface="Calibri" charset="0"/>
                <a:ea typeface="ＭＳ Ｐゴシック" charset="-128"/>
                <a:cs typeface="ＭＳ Ｐゴシック" charset="-128"/>
              </a:rPr>
              <a:t>: </a:t>
            </a:r>
            <a:r>
              <a:rPr lang="en-US" sz="900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Mammalia</a:t>
            </a:r>
            <a:endParaRPr lang="en-US" sz="900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Line 23"/>
          <p:cNvSpPr>
            <a:spLocks noChangeShapeType="1"/>
          </p:cNvSpPr>
          <p:nvPr/>
        </p:nvSpPr>
        <p:spPr bwMode="auto">
          <a:xfrm flipH="1">
            <a:off x="1632857" y="4811549"/>
            <a:ext cx="870857" cy="1"/>
          </a:xfrm>
          <a:prstGeom prst="line">
            <a:avLst/>
          </a:prstGeom>
          <a:noFill/>
          <a:ln w="57150">
            <a:solidFill>
              <a:srgbClr val="D1D20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50"/>
          <p:cNvSpPr>
            <a:spLocks noChangeArrowheads="1"/>
          </p:cNvSpPr>
          <p:nvPr/>
        </p:nvSpPr>
        <p:spPr bwMode="auto">
          <a:xfrm>
            <a:off x="381000" y="1055978"/>
            <a:ext cx="8382000" cy="5429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57150" tIns="28575" rIns="57150" bIns="28575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7"/>
          <p:cNvSpPr>
            <a:spLocks noChangeShapeType="1"/>
          </p:cNvSpPr>
          <p:nvPr/>
        </p:nvSpPr>
        <p:spPr bwMode="auto">
          <a:xfrm>
            <a:off x="489857" y="1725332"/>
            <a:ext cx="103414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diamond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7674429" y="5985165"/>
            <a:ext cx="974045" cy="387804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 w="9525">
            <a:noFill/>
            <a:round/>
            <a:headEnd/>
            <a:tailEnd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EHDAA:</a:t>
            </a:r>
          </a:p>
          <a:p>
            <a:pPr algn="ctr" defTabSz="285750"/>
            <a:r>
              <a:rPr lang="en-US" sz="1100" dirty="0" smtClean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lung bud</a:t>
            </a:r>
            <a:endParaRPr lang="en-US" sz="1100" dirty="0">
              <a:solidFill>
                <a:schemeClr val="bg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0" name="Line 5"/>
          <p:cNvSpPr>
            <a:spLocks noChangeShapeType="1"/>
          </p:cNvSpPr>
          <p:nvPr/>
        </p:nvSpPr>
        <p:spPr bwMode="auto">
          <a:xfrm flipH="1" flipV="1">
            <a:off x="7456714" y="4974835"/>
            <a:ext cx="653143" cy="9388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diamond"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23"/>
          <p:cNvSpPr>
            <a:spLocks noChangeShapeType="1"/>
          </p:cNvSpPr>
          <p:nvPr/>
        </p:nvSpPr>
        <p:spPr bwMode="auto">
          <a:xfrm flipH="1">
            <a:off x="489857" y="1847796"/>
            <a:ext cx="1088571" cy="0"/>
          </a:xfrm>
          <a:prstGeom prst="line">
            <a:avLst/>
          </a:prstGeom>
          <a:noFill/>
          <a:ln w="57150">
            <a:solidFill>
              <a:srgbClr val="D1D20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TextBox 84"/>
          <p:cNvSpPr txBox="1">
            <a:spLocks noChangeArrowheads="1"/>
          </p:cNvSpPr>
          <p:nvPr/>
        </p:nvSpPr>
        <p:spPr bwMode="auto">
          <a:xfrm>
            <a:off x="1578429" y="1748071"/>
            <a:ext cx="977656" cy="21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7150" tIns="28575" rIns="57150" bIns="28575">
            <a:prstTxWarp prst="textNoShape">
              <a:avLst/>
            </a:prstTxWarp>
            <a:spAutoFit/>
          </a:bodyPr>
          <a:lstStyle/>
          <a:p>
            <a:pPr defTabSz="285750"/>
            <a:r>
              <a:rPr lang="en-US" sz="1000" b="1" dirty="0" err="1" smtClean="0">
                <a:solidFill>
                  <a:srgbClr val="D1D201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only_in_taxon</a:t>
            </a:r>
            <a:endParaRPr lang="en-US" sz="1000" b="1" dirty="0">
              <a:solidFill>
                <a:srgbClr val="D1D20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374571" y="3546085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 smtClean="0"/>
              <a:t>pulmonary </a:t>
            </a:r>
            <a:r>
              <a:rPr lang="en-US" sz="1100" dirty="0" err="1" smtClean="0"/>
              <a:t>acinus</a:t>
            </a:r>
            <a:endParaRPr lang="en-US" sz="1100" dirty="0"/>
          </a:p>
        </p:txBody>
      </p:sp>
      <p:sp>
        <p:nvSpPr>
          <p:cNvPr id="103" name="Rounded Rectangle 102"/>
          <p:cNvSpPr/>
          <p:nvPr/>
        </p:nvSpPr>
        <p:spPr>
          <a:xfrm>
            <a:off x="4191000" y="4658469"/>
            <a:ext cx="1088571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 smtClean="0"/>
              <a:t>alveolar sac</a:t>
            </a:r>
            <a:endParaRPr lang="en-US" sz="1100" dirty="0"/>
          </a:p>
        </p:txBody>
      </p:sp>
      <p:sp>
        <p:nvSpPr>
          <p:cNvPr id="104" name="Line 22"/>
          <p:cNvSpPr>
            <a:spLocks noChangeShapeType="1"/>
          </p:cNvSpPr>
          <p:nvPr/>
        </p:nvSpPr>
        <p:spPr bwMode="auto">
          <a:xfrm flipV="1">
            <a:off x="3701143" y="4852371"/>
            <a:ext cx="489857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22"/>
          <p:cNvSpPr>
            <a:spLocks noChangeShapeType="1"/>
          </p:cNvSpPr>
          <p:nvPr/>
        </p:nvSpPr>
        <p:spPr bwMode="auto">
          <a:xfrm flipH="1" flipV="1">
            <a:off x="4191000" y="3913478"/>
            <a:ext cx="381000" cy="734786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6749143" y="3770603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 smtClean="0"/>
              <a:t>lung </a:t>
            </a:r>
            <a:r>
              <a:rPr lang="en-US" sz="1100" dirty="0" err="1" smtClean="0"/>
              <a:t>primordium</a:t>
            </a:r>
            <a:endParaRPr lang="en-US" sz="1100" dirty="0"/>
          </a:p>
        </p:txBody>
      </p:sp>
      <p:sp>
        <p:nvSpPr>
          <p:cNvPr id="110" name="Rounded Rectangle 109"/>
          <p:cNvSpPr/>
          <p:nvPr/>
        </p:nvSpPr>
        <p:spPr>
          <a:xfrm>
            <a:off x="421821" y="2280621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11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swim bladder</a:t>
            </a:r>
            <a:endParaRPr lang="en-US" sz="11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1" name="Line 13"/>
          <p:cNvSpPr>
            <a:spLocks noChangeShapeType="1"/>
          </p:cNvSpPr>
          <p:nvPr/>
        </p:nvSpPr>
        <p:spPr bwMode="auto">
          <a:xfrm flipV="1">
            <a:off x="1632857" y="2484728"/>
            <a:ext cx="3048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22"/>
          <p:cNvSpPr>
            <a:spLocks noChangeShapeType="1"/>
          </p:cNvSpPr>
          <p:nvPr/>
        </p:nvSpPr>
        <p:spPr bwMode="auto">
          <a:xfrm>
            <a:off x="4626428" y="3750192"/>
            <a:ext cx="544286" cy="8164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17"/>
          <p:cNvSpPr>
            <a:spLocks noChangeShapeType="1"/>
          </p:cNvSpPr>
          <p:nvPr/>
        </p:nvSpPr>
        <p:spPr bwMode="auto">
          <a:xfrm flipH="1" flipV="1">
            <a:off x="6368143" y="2403085"/>
            <a:ext cx="598714" cy="1387929"/>
          </a:xfrm>
          <a:prstGeom prst="line">
            <a:avLst/>
          </a:prstGeom>
          <a:noFill/>
          <a:ln w="57150">
            <a:solidFill>
              <a:srgbClr val="339933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7293428" y="3219514"/>
            <a:ext cx="1211036" cy="3878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 defTabSz="285750">
              <a:defRPr/>
            </a:pPr>
            <a:r>
              <a:rPr lang="en-US" sz="1100" dirty="0" smtClean="0"/>
              <a:t>respiratory </a:t>
            </a:r>
            <a:r>
              <a:rPr lang="en-US" sz="1100" dirty="0" err="1" smtClean="0"/>
              <a:t>primordium</a:t>
            </a:r>
            <a:endParaRPr lang="en-US" sz="1100" dirty="0"/>
          </a:p>
        </p:txBody>
      </p:sp>
      <p:sp>
        <p:nvSpPr>
          <p:cNvPr id="117" name="Line 22"/>
          <p:cNvSpPr>
            <a:spLocks noChangeShapeType="1"/>
          </p:cNvSpPr>
          <p:nvPr/>
        </p:nvSpPr>
        <p:spPr bwMode="auto">
          <a:xfrm flipH="1" flipV="1">
            <a:off x="7130143" y="2198978"/>
            <a:ext cx="217714" cy="20410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22"/>
          <p:cNvSpPr>
            <a:spLocks noChangeShapeType="1"/>
          </p:cNvSpPr>
          <p:nvPr/>
        </p:nvSpPr>
        <p:spPr bwMode="auto">
          <a:xfrm flipV="1">
            <a:off x="7837714" y="2770478"/>
            <a:ext cx="0" cy="449036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22"/>
          <p:cNvSpPr>
            <a:spLocks noChangeShapeType="1"/>
          </p:cNvSpPr>
          <p:nvPr/>
        </p:nvSpPr>
        <p:spPr bwMode="auto">
          <a:xfrm flipH="1" flipV="1">
            <a:off x="6858000" y="2403085"/>
            <a:ext cx="489857" cy="816429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7"/>
          <p:cNvSpPr>
            <a:spLocks noChangeShapeType="1"/>
          </p:cNvSpPr>
          <p:nvPr/>
        </p:nvSpPr>
        <p:spPr bwMode="auto">
          <a:xfrm flipH="1" flipV="1">
            <a:off x="3755572" y="2158156"/>
            <a:ext cx="217714" cy="138792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 flipH="1" flipV="1">
            <a:off x="5823857" y="1260085"/>
            <a:ext cx="544286" cy="285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22"/>
          <p:cNvSpPr>
            <a:spLocks noChangeShapeType="1"/>
          </p:cNvSpPr>
          <p:nvPr/>
        </p:nvSpPr>
        <p:spPr bwMode="auto">
          <a:xfrm flipV="1">
            <a:off x="2394857" y="6240299"/>
            <a:ext cx="2340429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22"/>
          <p:cNvSpPr>
            <a:spLocks noChangeShapeType="1"/>
          </p:cNvSpPr>
          <p:nvPr/>
        </p:nvSpPr>
        <p:spPr bwMode="auto">
          <a:xfrm flipV="1">
            <a:off x="4082143" y="5832085"/>
            <a:ext cx="2231571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57150" tIns="28575" rIns="57150" bIns="2857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435428" y="2954174"/>
            <a:ext cx="1211036" cy="387804"/>
          </a:xfrm>
          <a:prstGeom prst="roundRect">
            <a:avLst>
              <a:gd name="adj" fmla="val 16667"/>
            </a:avLst>
          </a:prstGeom>
          <a:solidFill>
            <a:schemeClr val="accent1">
              <a:alpha val="37000"/>
            </a:schemeClr>
          </a:solidFill>
          <a:ln w="28575" cap="flat" cmpd="sng" algn="ctr">
            <a:solidFill>
              <a:srgbClr val="444AA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7150" tIns="28575" rIns="57150" bIns="28575" anchor="ctr">
            <a:prstTxWarp prst="textNoShape">
              <a:avLst/>
            </a:prstTxWarp>
          </a:bodyPr>
          <a:lstStyle/>
          <a:p>
            <a:pPr algn="ctr" defTabSz="285750"/>
            <a:r>
              <a:rPr lang="en-US" sz="900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NCBITaxon</a:t>
            </a:r>
            <a:r>
              <a:rPr lang="en-US" sz="900" dirty="0" smtClean="0">
                <a:latin typeface="Calibri" charset="0"/>
                <a:ea typeface="ＭＳ Ｐゴシック" charset="-128"/>
                <a:cs typeface="ＭＳ Ｐゴシック" charset="-128"/>
              </a:rPr>
              <a:t>:</a:t>
            </a:r>
          </a:p>
          <a:p>
            <a:pPr algn="ctr" defTabSz="285750"/>
            <a:r>
              <a:rPr lang="en-US" sz="900" dirty="0" err="1" smtClean="0">
                <a:latin typeface="Calibri" charset="0"/>
                <a:ea typeface="ＭＳ Ｐゴシック" charset="-128"/>
                <a:cs typeface="ＭＳ Ｐゴシック" charset="-128"/>
              </a:rPr>
              <a:t>Actinopterygii</a:t>
            </a:r>
            <a:endParaRPr lang="en-US" sz="900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31639" y="0"/>
            <a:ext cx="843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Uberon</a:t>
            </a:r>
            <a:r>
              <a:rPr lang="en-US" sz="2800" b="1" dirty="0" smtClean="0"/>
              <a:t> classes generalize species-specific ones, and connect to other </a:t>
            </a:r>
            <a:r>
              <a:rPr lang="en-US" sz="2800" b="1" dirty="0" err="1" smtClean="0"/>
              <a:t>ontologies</a:t>
            </a:r>
            <a:r>
              <a:rPr lang="en-US" sz="2800" b="1" dirty="0" smtClean="0"/>
              <a:t> via a variety of relations</a:t>
            </a:r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1839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0618" y="1143793"/>
            <a:ext cx="3862388" cy="411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3200" b="1">
                <a:latin typeface="Calibri" charset="0"/>
              </a:rPr>
              <a:t>OntoFox: a Web Server for MIREOTing</a:t>
            </a:r>
          </a:p>
        </p:txBody>
      </p:sp>
      <p:sp>
        <p:nvSpPr>
          <p:cNvPr id="47108" name="Rectangle 3"/>
          <p:cNvSpPr txBox="1">
            <a:spLocks noChangeArrowheads="1"/>
          </p:cNvSpPr>
          <p:nvPr/>
        </p:nvSpPr>
        <p:spPr bwMode="auto">
          <a:xfrm>
            <a:off x="457200" y="1001304"/>
            <a:ext cx="4038600" cy="495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 smtClean="0">
                <a:latin typeface="Calibri" charset="0"/>
              </a:rPr>
              <a:t> Good things: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Based </a:t>
            </a:r>
            <a:r>
              <a:rPr lang="en-US" sz="2400" dirty="0">
                <a:latin typeface="Calibri" charset="0"/>
              </a:rPr>
              <a:t>on</a:t>
            </a:r>
            <a:r>
              <a:rPr lang="en-US" sz="2400" dirty="0" smtClean="0">
                <a:latin typeface="Calibri" charset="0"/>
              </a:rPr>
              <a:t> MIREOT </a:t>
            </a:r>
            <a:r>
              <a:rPr lang="en-US" sz="2400" dirty="0">
                <a:latin typeface="Calibri" charset="0"/>
              </a:rPr>
              <a:t>principle</a:t>
            </a:r>
            <a:endParaRPr lang="en-US" sz="2400" dirty="0" smtClean="0">
              <a:latin typeface="Calibri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Web</a:t>
            </a:r>
            <a:r>
              <a:rPr lang="en-US" sz="2400" dirty="0">
                <a:latin typeface="Calibri" charset="0"/>
              </a:rPr>
              <a:t>-based data </a:t>
            </a:r>
            <a:r>
              <a:rPr lang="en-US" sz="2400" dirty="0"/>
              <a:t>input and output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Output </a:t>
            </a:r>
            <a:r>
              <a:rPr lang="en-US" sz="2400" dirty="0">
                <a:latin typeface="Calibri" charset="0"/>
              </a:rPr>
              <a:t>OWL file can be directly imported in your ontology </a:t>
            </a:r>
            <a:endParaRPr lang="en-US" sz="2400" dirty="0" smtClean="0">
              <a:latin typeface="Calibri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No </a:t>
            </a:r>
            <a:r>
              <a:rPr lang="en-US" sz="2400" dirty="0">
                <a:latin typeface="Calibri" charset="0"/>
              </a:rPr>
              <a:t>programming needed</a:t>
            </a:r>
            <a:r>
              <a:rPr lang="en-US" sz="2400" dirty="0" smtClean="0">
                <a:latin typeface="Calibri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Programmatically accessible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 dirty="0" smtClean="0">
              <a:latin typeface="Calibri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 smtClean="0">
                <a:latin typeface="Calibri" charset="0"/>
              </a:rPr>
              <a:t>Improvements: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Integration into ontology editing tools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Calibri" charset="0"/>
              </a:rPr>
              <a:t> More customizable</a:t>
            </a:r>
            <a:endParaRPr lang="en-US" sz="2400" dirty="0">
              <a:latin typeface="Calibri" charset="0"/>
            </a:endParaRPr>
          </a:p>
        </p:txBody>
      </p:sp>
      <p:sp>
        <p:nvSpPr>
          <p:cNvPr id="47109" name="Rectangle 10"/>
          <p:cNvSpPr>
            <a:spLocks noChangeArrowheads="1"/>
          </p:cNvSpPr>
          <p:nvPr/>
        </p:nvSpPr>
        <p:spPr bwMode="auto">
          <a:xfrm>
            <a:off x="4606658" y="5226402"/>
            <a:ext cx="41656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hlinkClick r:id="rId4"/>
              </a:rPr>
              <a:t>http://ontofox.hegroup.org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2608" y="229736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Proposed model moving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  <a:defRPr/>
            </a:pPr>
            <a:r>
              <a:rPr lang="en-US" b="1" dirty="0" smtClean="0"/>
              <a:t>Maintain series of ontologies at different taxonomic levels</a:t>
            </a:r>
          </a:p>
          <a:p>
            <a:pPr lvl="1">
              <a:buNone/>
              <a:defRPr/>
            </a:pPr>
            <a:r>
              <a:rPr lang="en-US" b="1" dirty="0" smtClean="0">
                <a:solidFill>
                  <a:srgbClr val="1F497D"/>
                </a:solidFill>
              </a:rPr>
              <a:t>- </a:t>
            </a:r>
            <a:r>
              <a:rPr lang="en-US" b="1" dirty="0" err="1" smtClean="0">
                <a:solidFill>
                  <a:srgbClr val="1F497D"/>
                </a:solidFill>
              </a:rPr>
              <a:t>euk</a:t>
            </a:r>
            <a:r>
              <a:rPr lang="en-US" b="1" dirty="0" smtClean="0">
                <a:solidFill>
                  <a:srgbClr val="1F497D"/>
                </a:solidFill>
              </a:rPr>
              <a:t>, plant, metazoan, vertebrate, </a:t>
            </a:r>
            <a:r>
              <a:rPr lang="en-US" b="1" dirty="0" err="1" smtClean="0">
                <a:solidFill>
                  <a:srgbClr val="1F497D"/>
                </a:solidFill>
              </a:rPr>
              <a:t>mollusc</a:t>
            </a:r>
            <a:r>
              <a:rPr lang="en-US" b="1" dirty="0" smtClean="0">
                <a:solidFill>
                  <a:srgbClr val="1F497D"/>
                </a:solidFill>
              </a:rPr>
              <a:t>, arthropod, insect, mammal, human, drosophila</a:t>
            </a:r>
          </a:p>
          <a:p>
            <a:pPr>
              <a:buFont typeface="Wingdings" charset="2"/>
              <a:buChar char="§"/>
              <a:defRPr/>
            </a:pPr>
            <a:r>
              <a:rPr lang="en-US" b="1" dirty="0" smtClean="0"/>
              <a:t>Each ontology imports/</a:t>
            </a:r>
            <a:r>
              <a:rPr lang="en-US" b="1" dirty="0" err="1" smtClean="0"/>
              <a:t>MIREOTs</a:t>
            </a:r>
            <a:r>
              <a:rPr lang="en-US" b="1" dirty="0" smtClean="0"/>
              <a:t> relevant subset of ontology “above” it</a:t>
            </a:r>
          </a:p>
          <a:p>
            <a:pPr lvl="1">
              <a:buNone/>
              <a:defRPr/>
            </a:pPr>
            <a:r>
              <a:rPr lang="en-US" b="1" dirty="0" smtClean="0">
                <a:solidFill>
                  <a:srgbClr val="1F497D"/>
                </a:solidFill>
              </a:rPr>
              <a:t>- this is recursive</a:t>
            </a:r>
          </a:p>
          <a:p>
            <a:pPr>
              <a:buFont typeface="Wingdings" charset="2"/>
              <a:buChar char="§"/>
              <a:defRPr/>
            </a:pPr>
            <a:r>
              <a:rPr lang="en-US" b="1" dirty="0" smtClean="0"/>
              <a:t>Subtypes are only introduced as needed</a:t>
            </a:r>
          </a:p>
          <a:p>
            <a:pPr>
              <a:buFont typeface="Wingdings" charset="2"/>
              <a:buChar char="§"/>
              <a:defRPr/>
            </a:pPr>
            <a:r>
              <a:rPr lang="en-US" b="1" dirty="0" smtClean="0"/>
              <a:t>Work together on commonalities at appropriate level above your ontology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8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3590925" y="6211974"/>
            <a:ext cx="1552575" cy="55245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zebrafish</a:t>
            </a:r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2705100" y="1430424"/>
            <a:ext cx="3829050" cy="5334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dirty="0" err="1"/>
              <a:t>caro</a:t>
            </a:r>
            <a:r>
              <a:rPr lang="en-US" dirty="0"/>
              <a:t> /</a:t>
            </a:r>
            <a:r>
              <a:rPr lang="en-US" dirty="0" smtClean="0"/>
              <a:t> </a:t>
            </a:r>
            <a:r>
              <a:rPr lang="en-US" dirty="0" err="1" smtClean="0"/>
              <a:t>uberon</a:t>
            </a:r>
            <a:r>
              <a:rPr lang="en-US" dirty="0" smtClean="0"/>
              <a:t>/all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57500" y="1506624"/>
            <a:ext cx="6096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cell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4436" y="15066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tissue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2900" y="2192424"/>
            <a:ext cx="8153400" cy="9144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metazoa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6362700" y="2725824"/>
            <a:ext cx="9525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muscle</a:t>
            </a:r>
          </a:p>
          <a:p>
            <a:pPr algn="ctr">
              <a:defRPr/>
            </a:pPr>
            <a:r>
              <a:rPr lang="en-US" sz="1200" dirty="0"/>
              <a:t>tissue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71900" y="3487824"/>
            <a:ext cx="4953000" cy="16764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/>
              <a:t>vertebrata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4630824"/>
            <a:ext cx="1219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/>
              <a:t>mesonephros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6057900" y="3868824"/>
            <a:ext cx="4953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limb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28800" y="3487824"/>
            <a:ext cx="1638300" cy="16764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arthropoda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2247900" y="46308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antenna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581400" y="5354724"/>
            <a:ext cx="1562100" cy="7239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teleost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3771900" y="57357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/>
              <a:t>weberian</a:t>
            </a:r>
            <a:r>
              <a:rPr lang="en-US" sz="1200" dirty="0"/>
              <a:t> </a:t>
            </a:r>
            <a:r>
              <a:rPr lang="en-US" sz="1200" dirty="0" err="1"/>
              <a:t>ossicle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896100" y="5354724"/>
            <a:ext cx="1828800" cy="7239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mammalia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7505700" y="5735724"/>
            <a:ext cx="9906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mammary gland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38250" y="22686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nervous system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90500" y="3487824"/>
            <a:ext cx="1638300" cy="16764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mollusca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609600" y="46308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foot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42900" y="5316624"/>
            <a:ext cx="1485900" cy="11430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/>
              <a:t>cephalopod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00" y="5621424"/>
            <a:ext cx="8763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tentacle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9100" y="3868824"/>
            <a:ext cx="10668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mantle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62150" y="5354724"/>
            <a:ext cx="1485900" cy="11430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/>
              <a:t>drosophila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76450" y="5659524"/>
            <a:ext cx="1009650" cy="5715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neuron types XYZ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09800" y="3868824"/>
            <a:ext cx="10668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mushroom body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9100" y="5926224"/>
            <a:ext cx="10287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brachial lobe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24400" y="6457620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NO </a:t>
            </a:r>
            <a:r>
              <a:rPr lang="en-US" sz="1200" dirty="0" err="1"/>
              <a:t>pons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4114800" y="4021224"/>
            <a:ext cx="1219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vertebra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29200" y="4326024"/>
            <a:ext cx="1219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vertebral</a:t>
            </a:r>
          </a:p>
          <a:p>
            <a:pPr algn="ctr">
              <a:defRPr/>
            </a:pPr>
            <a:r>
              <a:rPr lang="en-US" sz="1200" dirty="0"/>
              <a:t>column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38250" y="2725824"/>
            <a:ext cx="97155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circulatory system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81700" y="2268624"/>
            <a:ext cx="11049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appendage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933700" y="2725824"/>
            <a:ext cx="10287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mesoderm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47900" y="2268624"/>
            <a:ext cx="5715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gut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0000" y="40212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tibia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24100" y="2725824"/>
            <a:ext cx="5715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gland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658100" y="37164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bone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391400" y="2725824"/>
            <a:ext cx="10668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skeletal</a:t>
            </a:r>
          </a:p>
          <a:p>
            <a:pPr algn="ctr">
              <a:defRPr/>
            </a:pPr>
            <a:r>
              <a:rPr lang="en-US" sz="1200" dirty="0"/>
              <a:t>tissue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58100" y="46308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parietal</a:t>
            </a:r>
          </a:p>
          <a:p>
            <a:pPr algn="ctr">
              <a:defRPr/>
            </a:pPr>
            <a:r>
              <a:rPr lang="en-US" sz="1200" dirty="0"/>
              <a:t>bone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91300" y="3868824"/>
            <a:ext cx="4953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fin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95600" y="2268624"/>
            <a:ext cx="6858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gonad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114800" y="3564024"/>
            <a:ext cx="9144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trachea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62400" y="2725824"/>
            <a:ext cx="10668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respiratory</a:t>
            </a:r>
          </a:p>
          <a:p>
            <a:pPr algn="ctr">
              <a:defRPr/>
            </a:pPr>
            <a:r>
              <a:rPr lang="en-US" sz="1200" dirty="0"/>
              <a:t>airway</a:t>
            </a:r>
          </a:p>
        </p:txBody>
      </p:sp>
      <p:cxnSp>
        <p:nvCxnSpPr>
          <p:cNvPr id="53" name="Straight Connector 52"/>
          <p:cNvCxnSpPr>
            <a:stCxn id="45" idx="0"/>
            <a:endCxn id="46" idx="2"/>
          </p:cNvCxnSpPr>
          <p:nvPr/>
        </p:nvCxnSpPr>
        <p:spPr>
          <a:xfrm rot="16200000" flipV="1">
            <a:off x="7658100" y="3297324"/>
            <a:ext cx="685800" cy="1524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4" name="Straight Connector 53"/>
          <p:cNvCxnSpPr>
            <a:stCxn id="48" idx="0"/>
          </p:cNvCxnSpPr>
          <p:nvPr/>
        </p:nvCxnSpPr>
        <p:spPr>
          <a:xfrm flipH="1" flipV="1">
            <a:off x="6454588" y="2573424"/>
            <a:ext cx="384362" cy="12954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7" name="Straight Connector 56"/>
          <p:cNvCxnSpPr>
            <a:endCxn id="51" idx="2"/>
          </p:cNvCxnSpPr>
          <p:nvPr/>
        </p:nvCxnSpPr>
        <p:spPr>
          <a:xfrm rot="16200000" flipV="1">
            <a:off x="4267200" y="3259224"/>
            <a:ext cx="533400" cy="762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115094" y="1314670"/>
            <a:ext cx="457200" cy="1588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487" name="Rectangle 61"/>
          <p:cNvSpPr>
            <a:spLocks noChangeArrowheads="1"/>
          </p:cNvSpPr>
          <p:nvPr/>
        </p:nvSpPr>
        <p:spPr bwMode="auto">
          <a:xfrm>
            <a:off x="419100" y="1020189"/>
            <a:ext cx="1365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cross-ontology</a:t>
            </a:r>
          </a:p>
          <a:p>
            <a:r>
              <a:rPr lang="en-US" sz="1400"/>
              <a:t>link (sample)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276850" y="5373774"/>
            <a:ext cx="1562100" cy="72390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 err="1"/>
              <a:t>amphibia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467350" y="575477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/>
              <a:t>tibiafibula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5143500" y="27258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larva</a:t>
            </a:r>
          </a:p>
        </p:txBody>
      </p:sp>
      <p:cxnSp>
        <p:nvCxnSpPr>
          <p:cNvPr id="67" name="Straight Connector 66"/>
          <p:cNvCxnSpPr/>
          <p:nvPr/>
        </p:nvCxnSpPr>
        <p:spPr>
          <a:xfrm rot="10800000">
            <a:off x="6248400" y="1811424"/>
            <a:ext cx="1676400" cy="9144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70" name="Rectangle 69"/>
          <p:cNvSpPr/>
          <p:nvPr/>
        </p:nvSpPr>
        <p:spPr>
          <a:xfrm>
            <a:off x="400050" y="41736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shell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7400" y="43260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cuticle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505700" y="2192424"/>
            <a:ext cx="838200" cy="30480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skeleton</a:t>
            </a:r>
          </a:p>
        </p:txBody>
      </p:sp>
      <p:sp>
        <p:nvSpPr>
          <p:cNvPr id="73" name="Up Arrow 72"/>
          <p:cNvSpPr/>
          <p:nvPr/>
        </p:nvSpPr>
        <p:spPr>
          <a:xfrm>
            <a:off x="990600" y="51642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Up Arrow 73"/>
          <p:cNvSpPr/>
          <p:nvPr/>
        </p:nvSpPr>
        <p:spPr>
          <a:xfrm>
            <a:off x="2457450" y="5188956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Up Arrow 74"/>
          <p:cNvSpPr/>
          <p:nvPr/>
        </p:nvSpPr>
        <p:spPr>
          <a:xfrm>
            <a:off x="4324350" y="51642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Up Arrow 75"/>
          <p:cNvSpPr/>
          <p:nvPr/>
        </p:nvSpPr>
        <p:spPr>
          <a:xfrm>
            <a:off x="5934075" y="51642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Up Arrow 76"/>
          <p:cNvSpPr/>
          <p:nvPr/>
        </p:nvSpPr>
        <p:spPr>
          <a:xfrm>
            <a:off x="7534275" y="5168108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Up Arrow 77"/>
          <p:cNvSpPr/>
          <p:nvPr/>
        </p:nvSpPr>
        <p:spPr>
          <a:xfrm>
            <a:off x="1143000" y="317366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Up Arrow 78"/>
          <p:cNvSpPr/>
          <p:nvPr/>
        </p:nvSpPr>
        <p:spPr>
          <a:xfrm>
            <a:off x="2581275" y="31830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Up Arrow 79"/>
          <p:cNvSpPr/>
          <p:nvPr/>
        </p:nvSpPr>
        <p:spPr>
          <a:xfrm>
            <a:off x="5810250" y="31830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Up Arrow 80"/>
          <p:cNvSpPr/>
          <p:nvPr/>
        </p:nvSpPr>
        <p:spPr>
          <a:xfrm>
            <a:off x="4371975" y="20400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Up Arrow 82"/>
          <p:cNvSpPr/>
          <p:nvPr/>
        </p:nvSpPr>
        <p:spPr>
          <a:xfrm>
            <a:off x="219075" y="169646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55625" y="1586927"/>
            <a:ext cx="685800" cy="30797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/>
              <a:t>import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6838950" y="6183399"/>
            <a:ext cx="962025" cy="55245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/>
              <a:t>mouse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7862888" y="6183399"/>
            <a:ext cx="962025" cy="55245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200" dirty="0"/>
              <a:t>human</a:t>
            </a:r>
          </a:p>
        </p:txBody>
      </p:sp>
      <p:sp>
        <p:nvSpPr>
          <p:cNvPr id="87" name="Up Arrow 86"/>
          <p:cNvSpPr/>
          <p:nvPr/>
        </p:nvSpPr>
        <p:spPr>
          <a:xfrm>
            <a:off x="4619625" y="609767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Up Arrow 87"/>
          <p:cNvSpPr/>
          <p:nvPr/>
        </p:nvSpPr>
        <p:spPr>
          <a:xfrm>
            <a:off x="7258050" y="600242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Up Arrow 88"/>
          <p:cNvSpPr/>
          <p:nvPr/>
        </p:nvSpPr>
        <p:spPr>
          <a:xfrm>
            <a:off x="8439150" y="6059574"/>
            <a:ext cx="247650" cy="152400"/>
          </a:xfrm>
          <a:prstGeom prst="upArrow">
            <a:avLst/>
          </a:prstGeom>
          <a:solidFill>
            <a:srgbClr val="1F497D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11" name="Title 91"/>
          <p:cNvSpPr>
            <a:spLocks noGrp="1"/>
          </p:cNvSpPr>
          <p:nvPr>
            <p:ph type="title"/>
          </p:nvPr>
        </p:nvSpPr>
        <p:spPr>
          <a:xfrm>
            <a:off x="457200" y="1543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Leveraging an integrated set of ontologies </a:t>
            </a:r>
            <a:endParaRPr lang="en-U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282506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 all classification is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201" y="5119048"/>
            <a:ext cx="760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Be practical: Build ontologies for what you need and for what can be reused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0652" y="2089478"/>
            <a:ext cx="82361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About thirty years ago there was much talk that geologists ought only to observe and not </a:t>
            </a:r>
            <a:r>
              <a:rPr lang="en-US" sz="2400" b="1" i="1" dirty="0" err="1">
                <a:solidFill>
                  <a:schemeClr val="tx2"/>
                </a:solidFill>
              </a:rPr>
              <a:t>theorise</a:t>
            </a:r>
            <a:r>
              <a:rPr lang="en-US" sz="2400" b="1" i="1" dirty="0">
                <a:solidFill>
                  <a:schemeClr val="tx2"/>
                </a:solidFill>
              </a:rPr>
              <a:t>; and I well remember some one saying that at this rate a man might as well go into a gravel-pit and count the pebbles and describe the </a:t>
            </a:r>
            <a:r>
              <a:rPr lang="en-US" sz="2400" b="1" i="1" dirty="0" err="1">
                <a:solidFill>
                  <a:schemeClr val="tx2"/>
                </a:solidFill>
              </a:rPr>
              <a:t>colours</a:t>
            </a:r>
            <a:r>
              <a:rPr lang="en-US" sz="2400" b="1" i="1" dirty="0">
                <a:solidFill>
                  <a:schemeClr val="tx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C. Darwin</a:t>
            </a:r>
          </a:p>
        </p:txBody>
      </p:sp>
    </p:spTree>
    <p:extLst>
      <p:ext uri="{BB962C8B-B14F-4D97-AF65-F5344CB8AC3E}">
        <p14:creationId xmlns:p14="http://schemas.microsoft.com/office/powerpoint/2010/main" val="420900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fig2ven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00113"/>
            <a:ext cx="7162800" cy="595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32608" y="282429"/>
            <a:ext cx="87173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dirty="0" err="1" smtClean="0">
                <a:solidFill>
                  <a:srgbClr val="000000"/>
                </a:solidFill>
                <a:latin typeface="+mj-lt"/>
              </a:rPr>
              <a:t>Ontologies</a:t>
            </a:r>
            <a:r>
              <a:rPr lang="en-US" sz="2800" b="1" dirty="0" smtClean="0">
                <a:solidFill>
                  <a:srgbClr val="000000"/>
                </a:solidFill>
                <a:latin typeface="+mj-lt"/>
              </a:rPr>
              <a:t> can help reconcile annotation inconsistencies</a:t>
            </a:r>
            <a:endParaRPr lang="en-US" sz="2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Semantic Similarity of Phenotypes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1" y="934433"/>
            <a:ext cx="7255565" cy="4806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826" y="621656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"Linking Human Diseases to Animal Models Using Ontology-Based Phenotype Annotation." </a:t>
            </a:r>
            <a:r>
              <a:rPr lang="en-US" sz="1200" dirty="0" err="1" smtClean="0"/>
              <a:t>PLoS</a:t>
            </a:r>
            <a:r>
              <a:rPr lang="en-US" sz="1200" dirty="0" smtClean="0"/>
              <a:t> </a:t>
            </a:r>
            <a:r>
              <a:rPr lang="en-US" sz="1200" dirty="0" err="1" smtClean="0"/>
              <a:t>Biol</a:t>
            </a:r>
            <a:r>
              <a:rPr lang="en-US" sz="1200" dirty="0" smtClean="0"/>
              <a:t> 7(11): e1000247. doi:10.1371/journal.pbio.1000247 </a:t>
            </a:r>
            <a:r>
              <a:rPr sz="1200" dirty="0" smtClean="0"/>
              <a:t>Washington NL, Haendel MA, Mungall CJ, Ashburner M, Westerfield M, Lewis SE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241690" y="5738561"/>
            <a:ext cx="1147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FMA+PATO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3315430" y="5737072"/>
            <a:ext cx="450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MP</a:t>
            </a:r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5030523" y="5737072"/>
            <a:ext cx="10974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ZFA+PATO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6826220" y="5737072"/>
            <a:ext cx="1167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/>
              <a:t>FBbt+PATO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6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0500" y="5114311"/>
            <a:ext cx="998064" cy="102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63263" y="4461250"/>
            <a:ext cx="8181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Therefore, we build ontologies that are intelligible to:</a:t>
            </a:r>
            <a:endParaRPr lang="en-US" sz="2800" b="1" kern="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5418" y="6188490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Domain experts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74812" y="6191441"/>
            <a:ext cx="1212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Machines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742" y="5114311"/>
            <a:ext cx="1157256" cy="1029958"/>
          </a:xfrm>
          <a:prstGeom prst="rect">
            <a:avLst/>
          </a:prstGeom>
        </p:spPr>
      </p:pic>
      <p:pic>
        <p:nvPicPr>
          <p:cNvPr id="17" name="Picture 19" descr="MCj0412176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1032" y="5157154"/>
            <a:ext cx="865036" cy="1052071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47" y="5114311"/>
            <a:ext cx="909381" cy="10771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9900" y="980622"/>
            <a:ext cx="8356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buFont typeface="Wingdings" charset="2"/>
              <a:buChar char="§"/>
            </a:pPr>
            <a:r>
              <a:rPr lang="en-US" sz="2400" b="1" dirty="0">
                <a:solidFill>
                  <a:schemeClr val="tx2"/>
                </a:solidFill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</a:rPr>
              <a:t>omparison </a:t>
            </a:r>
            <a:r>
              <a:rPr lang="en-US" sz="2400" b="1" dirty="0" smtClean="0">
                <a:solidFill>
                  <a:schemeClr val="tx2"/>
                </a:solidFill>
              </a:rPr>
              <a:t>of structures across different organisms, scales</a:t>
            </a:r>
          </a:p>
          <a:p>
            <a:pPr marL="225425" indent="-225425"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Standardization </a:t>
            </a:r>
            <a:r>
              <a:rPr lang="en-US" sz="2400" b="1" dirty="0" smtClean="0">
                <a:solidFill>
                  <a:schemeClr val="tx2"/>
                </a:solidFill>
              </a:rPr>
              <a:t>of anatomical vocabulary among and between communities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Integration of anatomical data across databases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Query across large amount of data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Automatic reasoning to infer related classes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Error checking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Annotation consistency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083199" y="5566357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53970" y="5573592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308" y="429970"/>
            <a:ext cx="8454192" cy="1143000"/>
          </a:xfrm>
        </p:spPr>
        <p:txBody>
          <a:bodyPr>
            <a:no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We want </a:t>
            </a:r>
            <a:r>
              <a:rPr lang="en-US" b="1" dirty="0" smtClean="0"/>
              <a:t>to enable: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74760" y="6209225"/>
            <a:ext cx="1402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err="1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Ontologists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244864" y="5588764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8795" y="6170248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Engineers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3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19137" y="837186"/>
            <a:ext cx="7674637" cy="5421906"/>
            <a:chOff x="1401052" y="1339298"/>
            <a:chExt cx="6503929" cy="4594836"/>
          </a:xfrm>
        </p:grpSpPr>
        <p:pic>
          <p:nvPicPr>
            <p:cNvPr id="4" name="Picture 3" descr="distal-less.psd"/>
            <p:cNvPicPr>
              <a:picLocks noChangeAspect="1"/>
            </p:cNvPicPr>
            <p:nvPr/>
          </p:nvPicPr>
          <p:blipFill>
            <a:blip r:embed="rId2"/>
            <a:srcRect t="6550" r="48138" b="67702"/>
            <a:stretch>
              <a:fillRect/>
            </a:stretch>
          </p:blipFill>
          <p:spPr>
            <a:xfrm>
              <a:off x="1401052" y="1339298"/>
              <a:ext cx="3806058" cy="1993988"/>
            </a:xfrm>
            <a:prstGeom prst="rect">
              <a:avLst/>
            </a:prstGeom>
          </p:spPr>
        </p:pic>
        <p:pic>
          <p:nvPicPr>
            <p:cNvPr id="5" name="Picture 4" descr="distal-less.psd"/>
            <p:cNvPicPr>
              <a:picLocks noChangeAspect="1"/>
            </p:cNvPicPr>
            <p:nvPr/>
          </p:nvPicPr>
          <p:blipFill>
            <a:blip r:embed="rId2"/>
            <a:srcRect l="52339" t="1917" b="67557"/>
            <a:stretch>
              <a:fillRect/>
            </a:stretch>
          </p:blipFill>
          <p:spPr>
            <a:xfrm>
              <a:off x="5294262" y="1419771"/>
              <a:ext cx="2579701" cy="1743549"/>
            </a:xfrm>
            <a:prstGeom prst="rect">
              <a:avLst/>
            </a:prstGeom>
          </p:spPr>
        </p:pic>
        <p:pic>
          <p:nvPicPr>
            <p:cNvPr id="6" name="Picture 5" descr="distal-less.psd"/>
            <p:cNvPicPr>
              <a:picLocks noChangeAspect="1"/>
            </p:cNvPicPr>
            <p:nvPr/>
          </p:nvPicPr>
          <p:blipFill>
            <a:blip r:embed="rId2"/>
            <a:srcRect l="3820" t="63467" r="61493"/>
            <a:stretch>
              <a:fillRect/>
            </a:stretch>
          </p:blipFill>
          <p:spPr>
            <a:xfrm>
              <a:off x="1502656" y="3195070"/>
              <a:ext cx="2464456" cy="2739064"/>
            </a:xfrm>
            <a:prstGeom prst="rect">
              <a:avLst/>
            </a:prstGeom>
          </p:spPr>
        </p:pic>
        <p:pic>
          <p:nvPicPr>
            <p:cNvPr id="7" name="Picture 6" descr="distal-less.psd"/>
            <p:cNvPicPr>
              <a:picLocks noChangeAspect="1"/>
            </p:cNvPicPr>
            <p:nvPr/>
          </p:nvPicPr>
          <p:blipFill>
            <a:blip r:embed="rId2"/>
            <a:srcRect l="55492" t="65518" r="4361" b="5680"/>
            <a:stretch>
              <a:fillRect/>
            </a:stretch>
          </p:blipFill>
          <p:spPr>
            <a:xfrm rot="5400000">
              <a:off x="3660767" y="3569160"/>
              <a:ext cx="2521524" cy="19088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89956" y="135627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6368" y="32104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40806" y="13562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55356" y="321047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</a:t>
              </a:r>
              <a:endParaRPr lang="en-US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13792" y="3268101"/>
              <a:ext cx="1911075" cy="2497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24364" y="3268101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</a:t>
              </a:r>
              <a:endParaRPr lang="en-US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096249" y="3210376"/>
              <a:ext cx="1808732" cy="2587950"/>
              <a:chOff x="3913999" y="1432206"/>
              <a:chExt cx="1808732" cy="258795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01314" y="1432206"/>
                <a:ext cx="9396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Vertebrata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03905" y="1967176"/>
                <a:ext cx="8686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Ascidians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03709" y="3089235"/>
                <a:ext cx="9669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Arthropoda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726356" y="3342539"/>
                <a:ext cx="7954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Annelida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55383" y="3773935"/>
                <a:ext cx="8114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Mollusca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78480" y="2522114"/>
                <a:ext cx="12442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Echinodermata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686490">
                <a:off x="3976765" y="1606060"/>
                <a:ext cx="147052" cy="2349443"/>
              </a:xfrm>
              <a:prstGeom prst="triangle">
                <a:avLst>
                  <a:gd name="adj" fmla="val 7751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3120000">
                <a:off x="4230997" y="2571143"/>
                <a:ext cx="81729" cy="606412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3024434">
                <a:off x="4339228" y="2037310"/>
                <a:ext cx="44844" cy="542765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3780000">
                <a:off x="4292192" y="3051247"/>
                <a:ext cx="50458" cy="76174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3780000" flipH="1">
                <a:off x="4497562" y="3280783"/>
                <a:ext cx="55886" cy="542765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6349132" flipH="1">
                <a:off x="4220643" y="3303471"/>
                <a:ext cx="120812" cy="7341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4183481" y="1929911"/>
                <a:ext cx="171902" cy="0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286107" y="1744493"/>
                <a:ext cx="986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etrapod limbs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314358" y="228879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ampullae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88617" y="2799164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ube feet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515450" y="3515673"/>
                <a:ext cx="7505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parapodia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rot="16200000" flipH="1">
                <a:off x="4254723" y="2822231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6200000" flipH="1">
                <a:off x="4529262" y="3518845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6200000" flipH="1">
                <a:off x="4268583" y="2339656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224215" y="228600"/>
            <a:ext cx="879703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/>
              <a:t>Querying for </a:t>
            </a:r>
            <a:r>
              <a:rPr lang="en-US" sz="3000" b="1" dirty="0"/>
              <a:t>genes in</a:t>
            </a:r>
            <a:r>
              <a:rPr lang="en-US" sz="3000" b="1" dirty="0" smtClean="0"/>
              <a:t> similar structures across species </a:t>
            </a:r>
            <a:endParaRPr lang="en-US" sz="3000" b="1" dirty="0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6349117" y="6563434"/>
            <a:ext cx="2849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Panganiban</a:t>
            </a:r>
            <a:r>
              <a:rPr lang="en-US" sz="1600" dirty="0"/>
              <a:t> </a:t>
            </a:r>
            <a:r>
              <a:rPr lang="en-US" sz="1600" i="1" dirty="0"/>
              <a:t>et al.,</a:t>
            </a:r>
            <a:r>
              <a:rPr lang="en-US" sz="1600" dirty="0"/>
              <a:t> PNAS, 1997 </a:t>
            </a: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368238" y="5942579"/>
            <a:ext cx="8375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Distal-less </a:t>
            </a:r>
            <a:r>
              <a:rPr lang="en-US" sz="2000" b="1" dirty="0" err="1" smtClean="0">
                <a:solidFill>
                  <a:schemeClr val="tx2"/>
                </a:solidFill>
              </a:rPr>
              <a:t>orthologs</a:t>
            </a:r>
            <a:r>
              <a:rPr lang="en-US" sz="2000" b="1" dirty="0" smtClean="0">
                <a:solidFill>
                  <a:schemeClr val="tx2"/>
                </a:solidFill>
              </a:rPr>
              <a:t> participate in distal-proximal pattern formation and appendage morphogenesis</a:t>
            </a: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4566513" y="3025895"/>
            <a:ext cx="145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mouse limb</a:t>
            </a:r>
          </a:p>
        </p:txBody>
      </p:sp>
      <p:sp>
        <p:nvSpPr>
          <p:cNvPr id="43" name="Text Box 26"/>
          <p:cNvSpPr txBox="1">
            <a:spLocks noChangeArrowheads="1"/>
          </p:cNvSpPr>
          <p:nvPr/>
        </p:nvSpPr>
        <p:spPr bwMode="auto">
          <a:xfrm>
            <a:off x="1590577" y="3024809"/>
            <a:ext cx="240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sea urchin tube feet </a:t>
            </a:r>
          </a:p>
        </p:txBody>
      </p:sp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3324823" y="834656"/>
            <a:ext cx="202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ascidian ampulla</a:t>
            </a: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>
            <a:off x="6066215" y="819279"/>
            <a:ext cx="253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polychaete</a:t>
            </a:r>
            <a:r>
              <a:rPr lang="en-US" b="1" dirty="0"/>
              <a:t> </a:t>
            </a:r>
            <a:r>
              <a:rPr lang="en-US" b="1" dirty="0" err="1"/>
              <a:t>parapodia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2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203197" y="-79375"/>
            <a:ext cx="95165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b="1" kern="0" dirty="0" smtClean="0">
                <a:latin typeface="+mj-lt"/>
                <a:ea typeface="ＭＳ Ｐゴシック" charset="-128"/>
                <a:cs typeface="ＭＳ Ｐゴシック" charset="-128"/>
              </a:rPr>
              <a:t>Anatomy ontologies in 2012</a:t>
            </a:r>
            <a:endParaRPr lang="en-US" sz="3200" b="1" kern="0" dirty="0"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587" name="TextBox 2"/>
          <p:cNvSpPr txBox="1">
            <a:spLocks noChangeArrowheads="1"/>
          </p:cNvSpPr>
          <p:nvPr/>
        </p:nvSpPr>
        <p:spPr bwMode="auto">
          <a:xfrm>
            <a:off x="457200" y="809625"/>
            <a:ext cx="84678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  Identify </a:t>
            </a:r>
            <a:r>
              <a:rPr lang="en-US" sz="2800" b="1" dirty="0">
                <a:solidFill>
                  <a:srgbClr val="1F497D"/>
                </a:solidFill>
              </a:rPr>
              <a:t>key points of integration between </a:t>
            </a:r>
            <a:r>
              <a:rPr lang="en-US" sz="2800" b="1" dirty="0" smtClean="0">
                <a:solidFill>
                  <a:srgbClr val="1F497D"/>
                </a:solidFill>
              </a:rPr>
              <a:t>ontologies</a:t>
            </a:r>
            <a:endParaRPr lang="en-US" sz="2800" b="1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11275"/>
            <a:ext cx="2895600" cy="564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§"/>
              <a:defRPr/>
            </a:pPr>
            <a:r>
              <a:rPr lang="en-US" sz="2800" b="1" dirty="0" smtClean="0">
                <a:solidFill>
                  <a:srgbClr val="1F497D"/>
                </a:solidFill>
              </a:rPr>
              <a:t>  Modularize based on domain or </a:t>
            </a:r>
            <a:r>
              <a:rPr lang="en-US" sz="2800" b="1" dirty="0" err="1" smtClean="0">
                <a:solidFill>
                  <a:srgbClr val="1F497D"/>
                </a:solidFill>
              </a:rPr>
              <a:t>taxon</a:t>
            </a:r>
            <a:endParaRPr lang="en-US" sz="2800" b="1" dirty="0" smtClean="0">
              <a:solidFill>
                <a:srgbClr val="1F497D"/>
              </a:solidFill>
            </a:endParaRPr>
          </a:p>
          <a:p>
            <a:pPr>
              <a:defRPr/>
            </a:pPr>
            <a:endParaRPr lang="en-US" sz="1400" b="1" dirty="0" smtClean="0">
              <a:solidFill>
                <a:srgbClr val="1F497D"/>
              </a:solidFill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800" b="1" dirty="0" smtClean="0">
                <a:solidFill>
                  <a:srgbClr val="1F497D"/>
                </a:solidFill>
              </a:rPr>
              <a:t>Import </a:t>
            </a:r>
            <a:r>
              <a:rPr lang="en-US" sz="2800" b="1" dirty="0">
                <a:solidFill>
                  <a:srgbClr val="1F497D"/>
                </a:solidFill>
              </a:rPr>
              <a:t>and reuse rather than cross-referencing or “aligning”</a:t>
            </a:r>
          </a:p>
          <a:p>
            <a:pPr>
              <a:buFont typeface="Wingdings" charset="2"/>
              <a:buChar char="§"/>
              <a:defRPr/>
            </a:pPr>
            <a:endParaRPr lang="en-US" sz="1400" b="1" dirty="0">
              <a:solidFill>
                <a:srgbClr val="1F497D"/>
              </a:solidFill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800" b="1" dirty="0">
                <a:solidFill>
                  <a:srgbClr val="1F497D"/>
                </a:solidFill>
              </a:rPr>
              <a:t> Let the </a:t>
            </a:r>
            <a:r>
              <a:rPr lang="en-US" sz="2800" b="1" dirty="0" err="1">
                <a:solidFill>
                  <a:srgbClr val="1F497D"/>
                </a:solidFill>
              </a:rPr>
              <a:t>reasoner</a:t>
            </a:r>
            <a:r>
              <a:rPr lang="en-US" sz="2800" b="1" dirty="0">
                <a:solidFill>
                  <a:srgbClr val="1F497D"/>
                </a:solidFill>
              </a:rPr>
              <a:t> help do the work</a:t>
            </a:r>
          </a:p>
          <a:p>
            <a:pPr>
              <a:buFont typeface="Wingdings" charset="2"/>
              <a:buChar char="§"/>
              <a:defRPr/>
            </a:pPr>
            <a:endParaRPr lang="en-US" sz="1050" b="1" dirty="0">
              <a:solidFill>
                <a:srgbClr val="1F497D"/>
              </a:solidFill>
            </a:endParaRPr>
          </a:p>
          <a:p>
            <a:pPr>
              <a:buFont typeface="Wingdings" charset="2"/>
              <a:buChar char="§"/>
              <a:defRPr/>
            </a:pPr>
            <a:r>
              <a:rPr lang="en-US" sz="2800" b="1" dirty="0">
                <a:solidFill>
                  <a:srgbClr val="1F497D"/>
                </a:solidFill>
              </a:rPr>
              <a:t> Work together to distribute 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65" y="1344163"/>
            <a:ext cx="4719012" cy="4708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3152" y="5958224"/>
            <a:ext cx="4825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Reproduced with permission, Jason </a:t>
            </a:r>
            <a:r>
              <a:rPr lang="en-US" sz="1600" dirty="0" err="1" smtClean="0"/>
              <a:t>Freeny</a:t>
            </a:r>
            <a:endParaRPr lang="en-US" sz="1600" dirty="0" smtClean="0"/>
          </a:p>
          <a:p>
            <a:r>
              <a:rPr lang="en-US" sz="1600" dirty="0"/>
              <a:t>http://</a:t>
            </a:r>
            <a:r>
              <a:rPr lang="en-US" sz="1600" dirty="0" err="1"/>
              <a:t>web.mac.com</a:t>
            </a:r>
            <a:r>
              <a:rPr lang="en-US" sz="1600" dirty="0"/>
              <a:t>/</a:t>
            </a:r>
            <a:r>
              <a:rPr lang="en-US" sz="1600" dirty="0" err="1"/>
              <a:t>moistproduction</a:t>
            </a:r>
            <a:r>
              <a:rPr lang="en-US" sz="1600" dirty="0"/>
              <a:t>/flash/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083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Anatomical </a:t>
            </a:r>
            <a:r>
              <a:rPr lang="en-US" b="1" i="1" dirty="0"/>
              <a:t>e</a:t>
            </a:r>
            <a:r>
              <a:rPr lang="en-US" b="1" i="1" dirty="0" smtClean="0"/>
              <a:t>vidence</a:t>
            </a:r>
            <a:r>
              <a:rPr lang="en-US" b="1" dirty="0" smtClean="0"/>
              <a:t>: what is it, and why do we care about it?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0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591" y="3057504"/>
            <a:ext cx="1537406" cy="162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74"/>
          <a:stretch/>
        </p:blipFill>
        <p:spPr>
          <a:xfrm>
            <a:off x="4317499" y="1214460"/>
            <a:ext cx="1881671" cy="1285639"/>
          </a:xfrm>
          <a:prstGeom prst="rect">
            <a:avLst/>
          </a:prstGeom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2585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What is evidence?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3078" name="TextBox 6"/>
          <p:cNvSpPr txBox="1">
            <a:spLocks noChangeArrowheads="1"/>
          </p:cNvSpPr>
          <p:nvPr/>
        </p:nvSpPr>
        <p:spPr bwMode="auto">
          <a:xfrm>
            <a:off x="462064" y="1845576"/>
            <a:ext cx="23240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Synaptolaemus</a:t>
            </a:r>
            <a:r>
              <a:rPr lang="en-US" sz="1400" i="1" dirty="0"/>
              <a:t> </a:t>
            </a:r>
            <a:r>
              <a:rPr lang="en-US" sz="1400" i="1" dirty="0" err="1" smtClean="0"/>
              <a:t>cingulatus</a:t>
            </a:r>
            <a:endParaRPr lang="en-US" sz="1400" i="1" dirty="0"/>
          </a:p>
          <a:p>
            <a:pPr algn="ctr" eaLnBrk="1" hangingPunct="1"/>
            <a:r>
              <a:rPr lang="en-US" sz="1400" dirty="0"/>
              <a:t>AMNH </a:t>
            </a:r>
            <a:r>
              <a:rPr lang="en-US" sz="1400" dirty="0" smtClean="0"/>
              <a:t>91095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9" name="Straight Arrow Connector 8"/>
          <p:cNvCxnSpPr>
            <a:stCxn id="36" idx="2"/>
          </p:cNvCxnSpPr>
          <p:nvPr/>
        </p:nvCxnSpPr>
        <p:spPr>
          <a:xfrm>
            <a:off x="1624097" y="2697979"/>
            <a:ext cx="0" cy="1660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12"/>
          <p:cNvSpPr txBox="1">
            <a:spLocks noChangeArrowheads="1"/>
          </p:cNvSpPr>
          <p:nvPr/>
        </p:nvSpPr>
        <p:spPr bwMode="auto">
          <a:xfrm>
            <a:off x="2691594" y="4536053"/>
            <a:ext cx="20079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Draw prepared specimen</a:t>
            </a:r>
            <a:endParaRPr lang="en-US" sz="1400" dirty="0">
              <a:latin typeface="Calibri" charset="0"/>
            </a:endParaRPr>
          </a:p>
        </p:txBody>
      </p:sp>
      <p:sp>
        <p:nvSpPr>
          <p:cNvPr id="3081" name="TextBox 13"/>
          <p:cNvSpPr txBox="1">
            <a:spLocks noChangeArrowheads="1"/>
          </p:cNvSpPr>
          <p:nvPr/>
        </p:nvSpPr>
        <p:spPr bwMode="auto">
          <a:xfrm>
            <a:off x="4340220" y="2407418"/>
            <a:ext cx="164138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Drawing about anatomical entity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sp>
        <p:nvSpPr>
          <p:cNvPr id="3082" name="TextBox 16"/>
          <p:cNvSpPr txBox="1">
            <a:spLocks noChangeArrowheads="1"/>
          </p:cNvSpPr>
          <p:nvPr/>
        </p:nvSpPr>
        <p:spPr bwMode="auto">
          <a:xfrm rot="5400000">
            <a:off x="1010446" y="3408798"/>
            <a:ext cx="17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m</a:t>
            </a:r>
            <a:r>
              <a:rPr lang="en-US" sz="1400" i="1" dirty="0" err="1" smtClean="0">
                <a:latin typeface="Calibri" charset="0"/>
              </a:rPr>
              <a:t>aterial_processing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51997" y="3223200"/>
            <a:ext cx="479170" cy="1312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extBox 19"/>
          <p:cNvSpPr txBox="1">
            <a:spLocks noChangeArrowheads="1"/>
          </p:cNvSpPr>
          <p:nvPr/>
        </p:nvSpPr>
        <p:spPr bwMode="auto">
          <a:xfrm rot="17201448">
            <a:off x="3986055" y="3814026"/>
            <a:ext cx="87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3085" name="TextBox 20"/>
          <p:cNvSpPr txBox="1">
            <a:spLocks noChangeArrowheads="1"/>
          </p:cNvSpPr>
          <p:nvPr/>
        </p:nvSpPr>
        <p:spPr bwMode="auto">
          <a:xfrm>
            <a:off x="6180802" y="5280140"/>
            <a:ext cx="2322695" cy="58477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</a:rPr>
              <a:t>OBI: </a:t>
            </a:r>
            <a:r>
              <a:rPr lang="en-US" sz="1600" b="1" dirty="0" smtClean="0">
                <a:latin typeface="Calibri" charset="0"/>
              </a:rPr>
              <a:t>Interpreting Data-</a:t>
            </a:r>
          </a:p>
          <a:p>
            <a:pPr algn="ctr" eaLnBrk="1" hangingPunct="1"/>
            <a:r>
              <a:rPr lang="en-US" sz="1600" b="1" dirty="0" smtClean="0">
                <a:latin typeface="Calibri" charset="0"/>
              </a:rPr>
              <a:t>phenotypic assessment</a:t>
            </a:r>
            <a:endParaRPr lang="en-US" sz="1600" b="1" dirty="0">
              <a:latin typeface="Calibri" charset="0"/>
            </a:endParaRPr>
          </a:p>
        </p:txBody>
      </p:sp>
      <p:pic>
        <p:nvPicPr>
          <p:cNvPr id="308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772190"/>
            <a:ext cx="754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7" name="TextBox 28"/>
          <p:cNvSpPr txBox="1">
            <a:spLocks noChangeArrowheads="1"/>
          </p:cNvSpPr>
          <p:nvPr/>
        </p:nvSpPr>
        <p:spPr bwMode="auto">
          <a:xfrm>
            <a:off x="6305262" y="1877460"/>
            <a:ext cx="271053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smtClean="0">
                <a:latin typeface="Calibri" charset="0"/>
              </a:rPr>
              <a:t>Phenotype (character) annotation:</a:t>
            </a:r>
          </a:p>
          <a:p>
            <a:pPr algn="ctr"/>
            <a:r>
              <a:rPr lang="en-US" sz="1400" dirty="0" smtClean="0">
                <a:latin typeface="Calibri" charset="0"/>
              </a:rPr>
              <a:t>S. </a:t>
            </a:r>
            <a:r>
              <a:rPr lang="en-US" sz="1400" dirty="0" err="1" smtClean="0">
                <a:latin typeface="Calibri" charset="0"/>
              </a:rPr>
              <a:t>Cingulatus</a:t>
            </a:r>
            <a:r>
              <a:rPr lang="en-US" sz="1400" dirty="0" smtClean="0">
                <a:latin typeface="Calibri" charset="0"/>
              </a:rPr>
              <a:t>: </a:t>
            </a:r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816107" y="3251440"/>
            <a:ext cx="1041893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9" name="TextBox 34"/>
          <p:cNvSpPr txBox="1">
            <a:spLocks noChangeArrowheads="1"/>
          </p:cNvSpPr>
          <p:nvPr/>
        </p:nvSpPr>
        <p:spPr bwMode="auto">
          <a:xfrm rot="3841934">
            <a:off x="6259676" y="3938977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717679" y="3251440"/>
            <a:ext cx="374648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TextBox 37"/>
          <p:cNvSpPr txBox="1">
            <a:spLocks noChangeArrowheads="1"/>
          </p:cNvSpPr>
          <p:nvPr/>
        </p:nvSpPr>
        <p:spPr bwMode="auto">
          <a:xfrm rot="-4624400">
            <a:off x="7597737" y="3699959"/>
            <a:ext cx="877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63" y="1214460"/>
            <a:ext cx="2721043" cy="67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9970" y="5147524"/>
            <a:ext cx="1990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cleared </a:t>
            </a:r>
            <a:r>
              <a:rPr lang="en-US" sz="1400" dirty="0"/>
              <a:t>and </a:t>
            </a:r>
            <a:r>
              <a:rPr lang="en-US" sz="1400" dirty="0" smtClean="0"/>
              <a:t>stained for </a:t>
            </a:r>
          </a:p>
          <a:p>
            <a:r>
              <a:rPr lang="en-US" sz="1400" dirty="0"/>
              <a:t>c</a:t>
            </a:r>
            <a:r>
              <a:rPr lang="en-US" sz="1400" dirty="0" smtClean="0"/>
              <a:t>artilage and </a:t>
            </a:r>
            <a:r>
              <a:rPr lang="en-US" sz="1400" dirty="0"/>
              <a:t>bone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101" y="4433451"/>
            <a:ext cx="922603" cy="800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9793" y="5670744"/>
            <a:ext cx="2267568" cy="338554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OBI:processed</a:t>
            </a:r>
            <a:r>
              <a:rPr lang="en-US" sz="1600" b="1" dirty="0" smtClean="0"/>
              <a:t> specimen</a:t>
            </a:r>
            <a:endParaRPr lang="en-US" sz="1600" b="1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935346" y="5169745"/>
            <a:ext cx="32015" cy="477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6"/>
          <p:cNvSpPr txBox="1">
            <a:spLocks noChangeArrowheads="1"/>
          </p:cNvSpPr>
          <p:nvPr/>
        </p:nvSpPr>
        <p:spPr bwMode="auto">
          <a:xfrm rot="16364472">
            <a:off x="2688500" y="5322615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21771" y="4800396"/>
            <a:ext cx="1928733" cy="369332"/>
          </a:xfrm>
          <a:prstGeom prst="rect">
            <a:avLst/>
          </a:prstGeom>
          <a:ln w="28575" cmpd="sng">
            <a:solidFill>
              <a:srgbClr val="E46C0A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Calibri" charset="0"/>
              </a:rPr>
              <a:t>OBI:imaging</a:t>
            </a:r>
            <a:r>
              <a:rPr lang="en-US" b="1" dirty="0">
                <a:latin typeface="Calibri" charset="0"/>
              </a:rPr>
              <a:t> assay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71738" y="2579709"/>
            <a:ext cx="1639429" cy="646331"/>
          </a:xfrm>
          <a:prstGeom prst="rect">
            <a:avLst/>
          </a:prstGeom>
          <a:ln w="28575" cmpd="sng">
            <a:solidFill>
              <a:srgbClr val="E46C0A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Calibri" charset="0"/>
              </a:rPr>
              <a:t>OBI:Conclusion</a:t>
            </a:r>
            <a:r>
              <a:rPr lang="en-US" b="1" dirty="0" smtClean="0">
                <a:latin typeface="Calibri" charset="0"/>
              </a:rPr>
              <a:t> </a:t>
            </a:r>
          </a:p>
          <a:p>
            <a:pPr algn="ctr"/>
            <a:r>
              <a:rPr lang="en-US" b="1" dirty="0" smtClean="0">
                <a:latin typeface="Calibri" charset="0"/>
              </a:rPr>
              <a:t>(textual entity) </a:t>
            </a:r>
            <a:endParaRPr lang="en-US" b="1" dirty="0">
              <a:latin typeface="Calibri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61245" y="2328647"/>
            <a:ext cx="1525703" cy="369332"/>
          </a:xfrm>
          <a:prstGeom prst="rect">
            <a:avLst/>
          </a:prstGeom>
          <a:ln w="28575" cmpd="sng">
            <a:solidFill>
              <a:srgbClr val="E46C0A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Calibri" charset="0"/>
              </a:rPr>
              <a:t>OBI:Specimen</a:t>
            </a:r>
            <a:endParaRPr lang="en-US" b="1" dirty="0">
              <a:latin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1167" y="2853868"/>
            <a:ext cx="1184940" cy="369332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libri" charset="0"/>
              </a:rPr>
              <a:t>OBI:Image</a:t>
            </a:r>
            <a:endParaRPr lang="en-US" b="1" dirty="0">
              <a:latin typeface="Calibri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2676" y="6351398"/>
            <a:ext cx="6888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Sidlauskas</a:t>
            </a:r>
            <a:r>
              <a:rPr lang="en-US" sz="1600" dirty="0" smtClean="0"/>
              <a:t> and </a:t>
            </a:r>
            <a:r>
              <a:rPr lang="en-US" sz="1600" dirty="0" err="1" smtClean="0"/>
              <a:t>Vari</a:t>
            </a:r>
            <a:r>
              <a:rPr lang="en-US" sz="1600" dirty="0" smtClean="0"/>
              <a:t>, </a:t>
            </a:r>
            <a:r>
              <a:rPr lang="en-US" sz="1600" i="1" dirty="0"/>
              <a:t>Zoological Journal of the </a:t>
            </a:r>
            <a:r>
              <a:rPr lang="en-US" sz="1600" i="1" dirty="0" err="1"/>
              <a:t>Linnean</a:t>
            </a:r>
            <a:r>
              <a:rPr lang="en-US" sz="1600" i="1" dirty="0"/>
              <a:t> Society</a:t>
            </a:r>
            <a:r>
              <a:rPr lang="en-US" sz="1600" dirty="0"/>
              <a:t>, 2008, </a:t>
            </a:r>
            <a:r>
              <a:rPr lang="en-US" sz="1600" b="1" dirty="0"/>
              <a:t>154</a:t>
            </a:r>
            <a:r>
              <a:rPr lang="en-US" sz="1600" dirty="0"/>
              <a:t>, 70–210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23264" y="948000"/>
            <a:ext cx="5981997" cy="5266950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5926592" y="3251440"/>
            <a:ext cx="2742464" cy="269194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8"/>
          <p:cNvSpPr txBox="1">
            <a:spLocks noChangeArrowheads="1"/>
          </p:cNvSpPr>
          <p:nvPr/>
        </p:nvSpPr>
        <p:spPr bwMode="auto">
          <a:xfrm>
            <a:off x="6529378" y="4812300"/>
            <a:ext cx="17555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 smtClean="0">
                <a:latin typeface="Calibri" charset="0"/>
              </a:rPr>
              <a:t>Brian, 2008, maybe in </a:t>
            </a:r>
            <a:r>
              <a:rPr lang="en-US" sz="1200" dirty="0" smtClean="0"/>
              <a:t>Venezuela</a:t>
            </a:r>
            <a:endParaRPr lang="en-US" sz="1400" dirty="0">
              <a:latin typeface="Calibri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549816" y="891294"/>
            <a:ext cx="2171091" cy="584776"/>
          </a:xfrm>
          <a:prstGeom prst="rect">
            <a:avLst/>
          </a:prstGeom>
          <a:ln w="28575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ECO:</a:t>
            </a:r>
            <a:r>
              <a:rPr lang="en-US" sz="1600" b="1" dirty="0" smtClean="0"/>
              <a:t>000000X</a:t>
            </a:r>
            <a:endParaRPr lang="en-US" sz="1600" b="1" dirty="0"/>
          </a:p>
          <a:p>
            <a:r>
              <a:rPr lang="en-US" sz="1600" b="1" dirty="0" smtClean="0"/>
              <a:t>Imaging assay evidence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2621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5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04" y="1331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Anatomical evidence is cumulative and synergistic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74"/>
          <a:stretch/>
        </p:blipFill>
        <p:spPr>
          <a:xfrm>
            <a:off x="2570235" y="1016876"/>
            <a:ext cx="675243" cy="461355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960685" y="1070468"/>
            <a:ext cx="833998" cy="1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Synaptolaemus</a:t>
            </a:r>
            <a:r>
              <a:rPr lang="en-US" sz="1400" i="1" dirty="0"/>
              <a:t> </a:t>
            </a:r>
            <a:r>
              <a:rPr lang="en-US" sz="1400" i="1" dirty="0" err="1" smtClean="0"/>
              <a:t>cingulatus</a:t>
            </a:r>
            <a:endParaRPr lang="en-US" sz="1400" i="1" dirty="0"/>
          </a:p>
          <a:p>
            <a:pPr algn="ctr" eaLnBrk="1" hangingPunct="1"/>
            <a:r>
              <a:rPr lang="en-US" sz="1400" dirty="0"/>
              <a:t>AMNH </a:t>
            </a:r>
            <a:r>
              <a:rPr lang="en-US" sz="1400" dirty="0" smtClean="0"/>
              <a:t>91095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7684" y="1598085"/>
            <a:ext cx="0" cy="358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448134" y="1450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60" y="1746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3312565" y="1075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66728" y="1430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94158" y="1559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74" y="828924"/>
            <a:ext cx="976454" cy="2415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94" y="1464136"/>
            <a:ext cx="551703" cy="5846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958" y="1972188"/>
            <a:ext cx="331079" cy="28711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587500" y="1963100"/>
            <a:ext cx="218672" cy="16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351" y="2203554"/>
            <a:ext cx="1964094" cy="2624585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292100" y="828924"/>
            <a:ext cx="4233825" cy="152057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95610" y="292357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4" name="TextBox 73"/>
          <p:cNvSpPr txBox="1"/>
          <p:nvPr/>
        </p:nvSpPr>
        <p:spPr>
          <a:xfrm>
            <a:off x="1896673" y="535940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5" name="TextBox 20"/>
          <p:cNvSpPr txBox="1">
            <a:spLocks noChangeArrowheads="1"/>
          </p:cNvSpPr>
          <p:nvPr/>
        </p:nvSpPr>
        <p:spPr bwMode="auto">
          <a:xfrm>
            <a:off x="4630588" y="5993253"/>
            <a:ext cx="2322695" cy="338554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</a:rPr>
              <a:t>OBI: </a:t>
            </a:r>
            <a:r>
              <a:rPr lang="en-US" sz="1600" b="1" dirty="0" smtClean="0">
                <a:latin typeface="Calibri" charset="0"/>
              </a:rPr>
              <a:t>Interpreting Data</a:t>
            </a:r>
          </a:p>
        </p:txBody>
      </p:sp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86" y="3977015"/>
            <a:ext cx="754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325373" y="4261962"/>
            <a:ext cx="4906213" cy="2438494"/>
            <a:chOff x="325373" y="4261962"/>
            <a:chExt cx="4906213" cy="2438494"/>
          </a:xfrm>
        </p:grpSpPr>
        <p:sp>
          <p:nvSpPr>
            <p:cNvPr id="54" name="TextBox 6"/>
            <p:cNvSpPr txBox="1">
              <a:spLocks noChangeArrowheads="1"/>
            </p:cNvSpPr>
            <p:nvPr/>
          </p:nvSpPr>
          <p:spPr bwMode="auto">
            <a:xfrm>
              <a:off x="428969" y="4842368"/>
              <a:ext cx="17958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i="1" dirty="0" err="1"/>
                <a:t>Schizodon</a:t>
              </a:r>
              <a:r>
                <a:rPr lang="en-US" sz="1400" i="1" dirty="0"/>
                <a:t> </a:t>
              </a:r>
              <a:r>
                <a:rPr lang="en-US" sz="1400" i="1" dirty="0" err="1" smtClean="0"/>
                <a:t>fasciatus</a:t>
              </a:r>
              <a:endParaRPr lang="en-US" sz="1400" dirty="0"/>
            </a:p>
            <a:p>
              <a:pPr algn="ctr" eaLnBrk="1" hangingPunct="1"/>
              <a:r>
                <a:rPr lang="en-US" sz="1400" dirty="0" smtClean="0"/>
                <a:t> </a:t>
              </a:r>
              <a:r>
                <a:rPr lang="en-US" sz="1400" dirty="0"/>
                <a:t>INPA </a:t>
              </a:r>
              <a:r>
                <a:rPr lang="en-US" sz="1400" dirty="0" smtClean="0"/>
                <a:t>21606</a:t>
              </a:r>
              <a:endParaRPr lang="en-US" sz="1400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1251112" y="5570523"/>
              <a:ext cx="0" cy="35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435434" y="5247348"/>
              <a:ext cx="171952" cy="4189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60" y="5544073"/>
              <a:ext cx="270598" cy="3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9" name="Straight Arrow Connector 58"/>
            <p:cNvCxnSpPr/>
            <p:nvPr/>
          </p:nvCxnSpPr>
          <p:spPr>
            <a:xfrm>
              <a:off x="3054028" y="5227335"/>
              <a:ext cx="245837" cy="4153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3681458" y="5357200"/>
              <a:ext cx="199689" cy="1868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0494" y="5261436"/>
              <a:ext cx="551703" cy="58460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258" y="5769488"/>
              <a:ext cx="331079" cy="287118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1460928" y="5935538"/>
              <a:ext cx="218672" cy="1675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4634" y="4592390"/>
              <a:ext cx="1185741" cy="688735"/>
            </a:xfrm>
            <a:prstGeom prst="rect">
              <a:avLst/>
            </a:prstGeom>
          </p:spPr>
        </p:pic>
        <p:sp>
          <p:nvSpPr>
            <p:cNvPr id="58" name="TextBox 28"/>
            <p:cNvSpPr txBox="1">
              <a:spLocks noChangeArrowheads="1"/>
            </p:cNvSpPr>
            <p:nvPr/>
          </p:nvSpPr>
          <p:spPr bwMode="auto">
            <a:xfrm>
              <a:off x="3426865" y="4873258"/>
              <a:ext cx="116256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 err="1" smtClean="0"/>
                <a:t>mesethmoid</a:t>
              </a:r>
              <a:endParaRPr lang="en-US" sz="1400" dirty="0"/>
            </a:p>
            <a:p>
              <a:pPr algn="ctr"/>
              <a:r>
                <a:rPr lang="en-US" sz="1400" dirty="0" smtClean="0"/>
                <a:t>wide</a:t>
              </a:r>
              <a:endParaRPr lang="en-US" sz="1400" dirty="0">
                <a:latin typeface="Calibri" charset="0"/>
              </a:endParaRPr>
            </a:p>
            <a:p>
              <a:pPr algn="ctr" eaLnBrk="1" hangingPunct="1"/>
              <a:endParaRPr lang="en-US" sz="1600" b="1" dirty="0">
                <a:latin typeface="Calibri" charset="0"/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8794" y="4372979"/>
              <a:ext cx="901700" cy="500279"/>
            </a:xfrm>
            <a:prstGeom prst="rect">
              <a:avLst/>
            </a:prstGeom>
          </p:spPr>
        </p:pic>
        <p:sp>
          <p:nvSpPr>
            <p:cNvPr id="70" name="Rounded Rectangle 69"/>
            <p:cNvSpPr/>
            <p:nvPr/>
          </p:nvSpPr>
          <p:spPr>
            <a:xfrm>
              <a:off x="325373" y="4261962"/>
              <a:ext cx="4233825" cy="1821338"/>
            </a:xfrm>
            <a:prstGeom prst="roundRect">
              <a:avLst/>
            </a:prstGeom>
            <a:solidFill>
              <a:schemeClr val="bg2">
                <a:alpha val="26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898169" y="4947508"/>
              <a:ext cx="49544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/>
                <a:t>.</a:t>
              </a:r>
              <a:endParaRPr lang="en-US" sz="96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96038" y="5130796"/>
              <a:ext cx="49544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/>
                <a:t>.</a:t>
              </a:r>
              <a:endParaRPr lang="en-US" sz="96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4559198" y="4267200"/>
              <a:ext cx="672388" cy="6242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34"/>
          <p:cNvSpPr txBox="1">
            <a:spLocks noChangeArrowheads="1"/>
          </p:cNvSpPr>
          <p:nvPr/>
        </p:nvSpPr>
        <p:spPr bwMode="auto">
          <a:xfrm rot="3841934">
            <a:off x="4640906" y="3881071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319865" y="3456265"/>
            <a:ext cx="374648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37"/>
          <p:cNvSpPr txBox="1">
            <a:spLocks noChangeArrowheads="1"/>
          </p:cNvSpPr>
          <p:nvPr/>
        </p:nvSpPr>
        <p:spPr bwMode="auto">
          <a:xfrm rot="16975600">
            <a:off x="6199923" y="3904784"/>
            <a:ext cx="877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82" name="TextBox 28"/>
          <p:cNvSpPr txBox="1">
            <a:spLocks noChangeArrowheads="1"/>
          </p:cNvSpPr>
          <p:nvPr/>
        </p:nvSpPr>
        <p:spPr bwMode="auto">
          <a:xfrm>
            <a:off x="5496610" y="5097494"/>
            <a:ext cx="1018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smtClean="0">
                <a:latin typeface="Calibri" charset="0"/>
              </a:rPr>
              <a:t>Brian, 2008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559198" y="2968865"/>
            <a:ext cx="810425" cy="12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515713" y="5446121"/>
            <a:ext cx="28097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Phylogeny construction using PAUP</a:t>
            </a:r>
            <a:r>
              <a:rPr lang="en-US" sz="1600" dirty="0"/>
              <a:t>* </a:t>
            </a:r>
            <a:r>
              <a:rPr lang="en-US" sz="1600" dirty="0" smtClean="0"/>
              <a:t>4.0 Beta </a:t>
            </a:r>
            <a:r>
              <a:rPr lang="en-US" sz="1600" dirty="0"/>
              <a:t>10</a:t>
            </a: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7392547" y="4997465"/>
            <a:ext cx="9412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phylogeny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40245" y="5303003"/>
            <a:ext cx="1639429" cy="369332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libri" charset="0"/>
              </a:rPr>
              <a:t>OBI:Conclusion</a:t>
            </a:r>
            <a:endParaRPr lang="en-US" b="1" dirty="0">
              <a:latin typeface="Calibri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14552" y="816914"/>
            <a:ext cx="6911645" cy="558224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657758" y="1020793"/>
            <a:ext cx="2331024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ECO:0000080</a:t>
            </a:r>
          </a:p>
          <a:p>
            <a:r>
              <a:rPr lang="en-US" b="1" dirty="0"/>
              <a:t>phylogenetic evidence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/>
          <a:srcRect l="6474"/>
          <a:stretch/>
        </p:blipFill>
        <p:spPr>
          <a:xfrm>
            <a:off x="2582935" y="2667876"/>
            <a:ext cx="675243" cy="461355"/>
          </a:xfrm>
          <a:prstGeom prst="rect">
            <a:avLst/>
          </a:prstGeom>
        </p:spPr>
      </p:pic>
      <p:sp>
        <p:nvSpPr>
          <p:cNvPr id="99" name="TextBox 6"/>
          <p:cNvSpPr txBox="1">
            <a:spLocks noChangeArrowheads="1"/>
          </p:cNvSpPr>
          <p:nvPr/>
        </p:nvSpPr>
        <p:spPr bwMode="auto">
          <a:xfrm>
            <a:off x="232608" y="2721468"/>
            <a:ext cx="23376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 dirty="0" err="1"/>
              <a:t>Caenotropus</a:t>
            </a:r>
            <a:r>
              <a:rPr lang="en-US" sz="1400" i="1" dirty="0"/>
              <a:t> </a:t>
            </a:r>
            <a:r>
              <a:rPr lang="en-US" sz="1400" i="1" dirty="0" err="1" smtClean="0"/>
              <a:t>maculosus</a:t>
            </a:r>
            <a:endParaRPr lang="en-US" sz="1400" i="1" dirty="0" smtClean="0"/>
          </a:p>
          <a:p>
            <a:r>
              <a:rPr lang="en-US" sz="1400" dirty="0"/>
              <a:t>USNM 231545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90384" y="3249085"/>
            <a:ext cx="0" cy="358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2460834" y="3101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60" y="3397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28"/>
          <p:cNvSpPr txBox="1">
            <a:spLocks noChangeArrowheads="1"/>
          </p:cNvSpPr>
          <p:nvPr/>
        </p:nvSpPr>
        <p:spPr bwMode="auto">
          <a:xfrm>
            <a:off x="3325265" y="2726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079428" y="3081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3706858" y="3210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894" y="3115136"/>
            <a:ext cx="551703" cy="58460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658" y="3623188"/>
            <a:ext cx="331079" cy="287118"/>
          </a:xfrm>
          <a:prstGeom prst="rect">
            <a:avLst/>
          </a:prstGeom>
        </p:spPr>
      </p:pic>
      <p:cxnSp>
        <p:nvCxnSpPr>
          <p:cNvPr id="109" name="Straight Arrow Connector 108"/>
          <p:cNvCxnSpPr/>
          <p:nvPr/>
        </p:nvCxnSpPr>
        <p:spPr>
          <a:xfrm flipV="1">
            <a:off x="1600200" y="3614100"/>
            <a:ext cx="218672" cy="16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306884" y="2389730"/>
            <a:ext cx="4233825" cy="152057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2799274" y="2066564"/>
            <a:ext cx="3338775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ECO:0000071</a:t>
            </a:r>
          </a:p>
          <a:p>
            <a:r>
              <a:rPr lang="en-US" dirty="0"/>
              <a:t>morphological </a:t>
            </a:r>
            <a:r>
              <a:rPr lang="en-US" dirty="0" smtClean="0"/>
              <a:t>similarity evidence</a:t>
            </a:r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685" y="2400426"/>
            <a:ext cx="685085" cy="3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5" grpId="0" animBg="1"/>
      <p:bldP spid="80" grpId="0"/>
      <p:bldP spid="91" grpId="0"/>
      <p:bldP spid="92" grpId="0"/>
      <p:bldP spid="93" grpId="0" animBg="1"/>
      <p:bldP spid="93" grpId="1" animBg="1"/>
      <p:bldP spid="94" grpId="0" animBg="1"/>
      <p:bldP spid="95" grpId="0" animBg="1"/>
      <p:bldP spid="110" grpId="0" animBg="1"/>
      <p:bldP spid="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04" y="13310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The means to the end matters</a:t>
            </a:r>
            <a:endParaRPr lang="en-US" sz="3600" b="1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960685" y="1070468"/>
            <a:ext cx="833998" cy="1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Synaptolaemus</a:t>
            </a:r>
            <a:r>
              <a:rPr lang="en-US" sz="1400" i="1" dirty="0"/>
              <a:t> </a:t>
            </a:r>
            <a:r>
              <a:rPr lang="en-US" sz="1400" i="1" dirty="0" err="1" smtClean="0"/>
              <a:t>cingulatus</a:t>
            </a:r>
            <a:endParaRPr lang="en-US" sz="1400" i="1" dirty="0"/>
          </a:p>
          <a:p>
            <a:pPr algn="ctr" eaLnBrk="1" hangingPunct="1"/>
            <a:r>
              <a:rPr lang="en-US" sz="1400" dirty="0"/>
              <a:t>AMNH </a:t>
            </a:r>
            <a:r>
              <a:rPr lang="en-US" sz="1400" dirty="0" smtClean="0"/>
              <a:t>91095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7684" y="1598085"/>
            <a:ext cx="301916" cy="2709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448134" y="1450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60" y="1746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3312565" y="1075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66728" y="1430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94158" y="1559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" y="828924"/>
            <a:ext cx="976454" cy="24154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51" y="2203554"/>
            <a:ext cx="1964094" cy="262458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895610" y="292357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4" name="TextBox 73"/>
          <p:cNvSpPr txBox="1"/>
          <p:nvPr/>
        </p:nvSpPr>
        <p:spPr>
          <a:xfrm>
            <a:off x="1896673" y="535940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5" name="TextBox 20"/>
          <p:cNvSpPr txBox="1">
            <a:spLocks noChangeArrowheads="1"/>
          </p:cNvSpPr>
          <p:nvPr/>
        </p:nvSpPr>
        <p:spPr bwMode="auto">
          <a:xfrm>
            <a:off x="4630588" y="5993253"/>
            <a:ext cx="2322695" cy="338554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</a:rPr>
              <a:t>OBI: </a:t>
            </a:r>
            <a:r>
              <a:rPr lang="en-US" sz="1600" b="1" dirty="0" smtClean="0">
                <a:latin typeface="Calibri" charset="0"/>
              </a:rPr>
              <a:t>Interpreting Data</a:t>
            </a:r>
          </a:p>
        </p:txBody>
      </p:sp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86" y="3977015"/>
            <a:ext cx="754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6"/>
          <p:cNvSpPr txBox="1">
            <a:spLocks noChangeArrowheads="1"/>
          </p:cNvSpPr>
          <p:nvPr/>
        </p:nvSpPr>
        <p:spPr bwMode="auto">
          <a:xfrm>
            <a:off x="428969" y="4842368"/>
            <a:ext cx="17958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Schizodon</a:t>
            </a:r>
            <a:r>
              <a:rPr lang="en-US" sz="1400" i="1" dirty="0"/>
              <a:t> </a:t>
            </a:r>
            <a:r>
              <a:rPr lang="en-US" sz="1400" i="1" dirty="0" err="1" smtClean="0"/>
              <a:t>fasciatus</a:t>
            </a:r>
            <a:endParaRPr lang="en-US" sz="1400" dirty="0"/>
          </a:p>
          <a:p>
            <a:pPr algn="ctr" eaLnBrk="1" hangingPunct="1"/>
            <a:r>
              <a:rPr lang="en-US" sz="1400" dirty="0" smtClean="0"/>
              <a:t> </a:t>
            </a:r>
            <a:r>
              <a:rPr lang="en-US" sz="1400" dirty="0"/>
              <a:t>INPA </a:t>
            </a:r>
            <a:r>
              <a:rPr lang="en-US" sz="1400" dirty="0" smtClean="0"/>
              <a:t>21606</a:t>
            </a:r>
            <a:endParaRPr lang="en-US" sz="1400" i="1" dirty="0"/>
          </a:p>
        </p:txBody>
      </p:sp>
      <p:cxnSp>
        <p:nvCxnSpPr>
          <p:cNvPr id="55" name="Straight Arrow Connector 54"/>
          <p:cNvCxnSpPr>
            <a:stCxn id="54" idx="2"/>
          </p:cNvCxnSpPr>
          <p:nvPr/>
        </p:nvCxnSpPr>
        <p:spPr>
          <a:xfrm>
            <a:off x="1326884" y="5365588"/>
            <a:ext cx="356986" cy="340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435434" y="52473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60" y="55440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traight Arrow Connector 58"/>
          <p:cNvCxnSpPr/>
          <p:nvPr/>
        </p:nvCxnSpPr>
        <p:spPr>
          <a:xfrm>
            <a:off x="3054028" y="52273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681458" y="53572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8"/>
          <p:cNvSpPr txBox="1">
            <a:spLocks noChangeArrowheads="1"/>
          </p:cNvSpPr>
          <p:nvPr/>
        </p:nvSpPr>
        <p:spPr bwMode="auto">
          <a:xfrm>
            <a:off x="3426865" y="48732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wide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4" y="4372979"/>
            <a:ext cx="901700" cy="50027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898169" y="4947508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3" name="TextBox 72"/>
          <p:cNvSpPr txBox="1"/>
          <p:nvPr/>
        </p:nvSpPr>
        <p:spPr>
          <a:xfrm>
            <a:off x="1896038" y="5130796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4559198" y="4267200"/>
            <a:ext cx="672388" cy="624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34"/>
          <p:cNvSpPr txBox="1">
            <a:spLocks noChangeArrowheads="1"/>
          </p:cNvSpPr>
          <p:nvPr/>
        </p:nvSpPr>
        <p:spPr bwMode="auto">
          <a:xfrm rot="3841934">
            <a:off x="4640906" y="3881071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319865" y="3456265"/>
            <a:ext cx="374648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37"/>
          <p:cNvSpPr txBox="1">
            <a:spLocks noChangeArrowheads="1"/>
          </p:cNvSpPr>
          <p:nvPr/>
        </p:nvSpPr>
        <p:spPr bwMode="auto">
          <a:xfrm rot="16975600">
            <a:off x="6199923" y="3904784"/>
            <a:ext cx="877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82" name="TextBox 28"/>
          <p:cNvSpPr txBox="1">
            <a:spLocks noChangeArrowheads="1"/>
          </p:cNvSpPr>
          <p:nvPr/>
        </p:nvSpPr>
        <p:spPr bwMode="auto">
          <a:xfrm>
            <a:off x="5496610" y="5097494"/>
            <a:ext cx="1018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smtClean="0">
                <a:latin typeface="Calibri" charset="0"/>
              </a:rPr>
              <a:t>Brian, 2008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559198" y="2968865"/>
            <a:ext cx="810425" cy="12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515713" y="5446121"/>
            <a:ext cx="28097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Phylogeny construction using PAUP</a:t>
            </a:r>
            <a:r>
              <a:rPr lang="en-US" sz="1600" dirty="0"/>
              <a:t>* </a:t>
            </a:r>
            <a:r>
              <a:rPr lang="en-US" sz="1600" dirty="0" smtClean="0"/>
              <a:t>4.0 Beta </a:t>
            </a:r>
            <a:r>
              <a:rPr lang="en-US" sz="1600" dirty="0"/>
              <a:t>10</a:t>
            </a: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7392547" y="4997465"/>
            <a:ext cx="9412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phylogeny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40245" y="5303003"/>
            <a:ext cx="1639429" cy="369332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libri" charset="0"/>
              </a:rPr>
              <a:t>OBI:Conclusion</a:t>
            </a:r>
            <a:endParaRPr lang="en-US" b="1" dirty="0">
              <a:latin typeface="Calibri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1035" y="805381"/>
            <a:ext cx="6911645" cy="558224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657758" y="1020793"/>
            <a:ext cx="2331024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ECO:0000080</a:t>
            </a:r>
          </a:p>
          <a:p>
            <a:r>
              <a:rPr lang="en-US" b="1" dirty="0"/>
              <a:t>phylogenetic evidence</a:t>
            </a:r>
          </a:p>
        </p:txBody>
      </p:sp>
      <p:sp>
        <p:nvSpPr>
          <p:cNvPr id="99" name="TextBox 6"/>
          <p:cNvSpPr txBox="1">
            <a:spLocks noChangeArrowheads="1"/>
          </p:cNvSpPr>
          <p:nvPr/>
        </p:nvSpPr>
        <p:spPr bwMode="auto">
          <a:xfrm>
            <a:off x="232608" y="2721468"/>
            <a:ext cx="23376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 dirty="0" err="1"/>
              <a:t>Caenotropus</a:t>
            </a:r>
            <a:r>
              <a:rPr lang="en-US" sz="1400" i="1" dirty="0"/>
              <a:t> </a:t>
            </a:r>
            <a:r>
              <a:rPr lang="en-US" sz="1400" i="1" dirty="0" err="1" smtClean="0"/>
              <a:t>maculosus</a:t>
            </a:r>
            <a:endParaRPr lang="en-US" sz="1400" i="1" dirty="0" smtClean="0"/>
          </a:p>
          <a:p>
            <a:r>
              <a:rPr lang="en-US" sz="1400" dirty="0"/>
              <a:t>USNM 231545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100" name="Straight Arrow Connector 99"/>
          <p:cNvCxnSpPr>
            <a:stCxn id="99" idx="2"/>
          </p:cNvCxnSpPr>
          <p:nvPr/>
        </p:nvCxnSpPr>
        <p:spPr>
          <a:xfrm>
            <a:off x="1401422" y="3244688"/>
            <a:ext cx="349756" cy="275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2460834" y="3101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60" y="3397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28"/>
          <p:cNvSpPr txBox="1">
            <a:spLocks noChangeArrowheads="1"/>
          </p:cNvSpPr>
          <p:nvPr/>
        </p:nvSpPr>
        <p:spPr bwMode="auto">
          <a:xfrm>
            <a:off x="3325265" y="2726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079428" y="3081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3706858" y="3210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85" y="2400426"/>
            <a:ext cx="685085" cy="377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043" y="1700580"/>
            <a:ext cx="579015" cy="5250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84" y="3427352"/>
            <a:ext cx="579015" cy="52503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815" y="5458660"/>
            <a:ext cx="579015" cy="5250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734" y="874609"/>
            <a:ext cx="588422" cy="55542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3870" y="2655474"/>
            <a:ext cx="588422" cy="55542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442" y="4613702"/>
            <a:ext cx="588422" cy="55542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799274" y="2066564"/>
            <a:ext cx="2886690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ECO:0000071</a:t>
            </a:r>
          </a:p>
          <a:p>
            <a:r>
              <a:rPr lang="en-US" dirty="0" smtClean="0"/>
              <a:t>sequence similarity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1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0" grpId="0"/>
      <p:bldP spid="91" grpId="0"/>
      <p:bldP spid="92" grpId="0"/>
      <p:bldP spid="93" grpId="0" animBg="1"/>
      <p:bldP spid="93" grpId="1" animBg="1"/>
      <p:bldP spid="94" grpId="0" animBg="1"/>
      <p:bldP spid="95" grpId="0" animBg="1"/>
      <p:bldP spid="9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So what should one do about evidence?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Keep in mind that as you record your phenotype data, the means by which you obtained it can matter later one</a:t>
            </a:r>
          </a:p>
          <a:p>
            <a:r>
              <a:rPr lang="en-US" dirty="0" smtClean="0"/>
              <a:t>Others may want to use your data, and they too will care</a:t>
            </a:r>
          </a:p>
          <a:p>
            <a:r>
              <a:rPr lang="en-US" dirty="0" smtClean="0"/>
              <a:t>You may find that how you know what you know depends on the means to the end</a:t>
            </a:r>
          </a:p>
          <a:p>
            <a:r>
              <a:rPr lang="en-US" dirty="0" smtClean="0"/>
              <a:t>You can work with ECO and OBI to get the terms you need for your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7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52" y="-12202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Acknowledgments</a:t>
            </a:r>
            <a:endParaRPr lang="en-US" sz="40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8224" y="571692"/>
            <a:ext cx="5265750" cy="5447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Jonathan Bard 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/>
              <a:t>Marcus </a:t>
            </a:r>
            <a:r>
              <a:rPr lang="en-US" sz="2400" b="1" dirty="0" err="1"/>
              <a:t>Chibucos</a:t>
            </a:r>
            <a:endParaRPr lang="en-US" sz="2400" b="1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400" b="1" dirty="0" err="1" smtClean="0"/>
              <a:t>Wasila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Dahdul</a:t>
            </a:r>
            <a:r>
              <a:rPr lang="en-US" sz="2400" b="1" dirty="0" smtClean="0"/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400" b="1" dirty="0" smtClean="0"/>
              <a:t>Paula </a:t>
            </a:r>
            <a:r>
              <a:rPr lang="en-US" sz="2400" b="1" dirty="0" err="1" smtClean="0"/>
              <a:t>Mabee</a:t>
            </a:r>
            <a:r>
              <a:rPr lang="en-US" sz="2400" b="1" dirty="0" smtClean="0"/>
              <a:t> 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>
                <a:solidFill>
                  <a:srgbClr val="E46C0A"/>
                </a:solidFill>
              </a:rPr>
              <a:t>Chris </a:t>
            </a:r>
            <a:r>
              <a:rPr lang="en-US" sz="2400" b="1" dirty="0" err="1" smtClean="0">
                <a:solidFill>
                  <a:srgbClr val="E46C0A"/>
                </a:solidFill>
              </a:rPr>
              <a:t>Mungall</a:t>
            </a:r>
            <a:endParaRPr lang="en-US" sz="2400" b="1" dirty="0" smtClean="0">
              <a:solidFill>
                <a:srgbClr val="E46C0A"/>
              </a:solidFill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 smtClean="0">
                <a:solidFill>
                  <a:srgbClr val="E46C0A"/>
                </a:solidFill>
              </a:rPr>
              <a:t>David </a:t>
            </a:r>
            <a:r>
              <a:rPr lang="en-US" sz="2400" b="1" dirty="0" err="1" smtClean="0">
                <a:solidFill>
                  <a:srgbClr val="E46C0A"/>
                </a:solidFill>
              </a:rPr>
              <a:t>Osumi</a:t>
            </a:r>
            <a:r>
              <a:rPr lang="en-US" sz="2400" b="1" dirty="0">
                <a:solidFill>
                  <a:srgbClr val="E46C0A"/>
                </a:solidFill>
              </a:rPr>
              <a:t>-</a:t>
            </a:r>
            <a:r>
              <a:rPr lang="en-US" sz="2400" b="1" dirty="0" smtClean="0">
                <a:solidFill>
                  <a:srgbClr val="E46C0A"/>
                </a:solidFill>
              </a:rPr>
              <a:t>Sutherland </a:t>
            </a:r>
            <a:endParaRPr lang="en-US" sz="2400" b="1" dirty="0" smtClean="0">
              <a:solidFill>
                <a:srgbClr val="E46C0A"/>
              </a:solidFill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 smtClean="0"/>
              <a:t>Alan </a:t>
            </a:r>
            <a:r>
              <a:rPr lang="en-US" sz="2400" b="1" dirty="0" err="1"/>
              <a:t>Ruttenberg</a:t>
            </a:r>
            <a:endParaRPr lang="en-US" sz="2400" b="1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400" b="1" dirty="0" smtClean="0"/>
              <a:t>Erik </a:t>
            </a:r>
            <a:r>
              <a:rPr lang="en-US" sz="2400" b="1" dirty="0" err="1" smtClean="0"/>
              <a:t>Segerdell</a:t>
            </a:r>
            <a:r>
              <a:rPr lang="en-US" sz="2400" b="1" dirty="0" smtClean="0"/>
              <a:t> 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 smtClean="0"/>
              <a:t>Carlo </a:t>
            </a:r>
            <a:r>
              <a:rPr lang="en-US" sz="2400" b="1" dirty="0" err="1" smtClean="0"/>
              <a:t>Torniai</a:t>
            </a:r>
            <a:endParaRPr lang="en-US" sz="2400" b="1" dirty="0" smtClean="0"/>
          </a:p>
          <a:p>
            <a:pPr marL="34290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 smtClean="0"/>
              <a:t>Matt Yoder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 err="1" smtClean="0"/>
              <a:t>Jie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Zheng</a:t>
            </a:r>
            <a:endParaRPr lang="en-US" sz="2400" b="1" dirty="0" smtClean="0"/>
          </a:p>
          <a:p>
            <a:pPr marL="342900" indent="-34290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US" sz="2400" b="1" dirty="0" smtClean="0"/>
              <a:t>AND numerous others</a:t>
            </a:r>
            <a:endParaRPr lang="en-US" sz="2400" b="1" dirty="0"/>
          </a:p>
          <a:p>
            <a:pPr marL="342900" indent="-342900">
              <a:spcBef>
                <a:spcPct val="20000"/>
              </a:spcBef>
              <a:buFont typeface="Wingdings" charset="2"/>
              <a:buChar char="§"/>
              <a:defRPr/>
            </a:pPr>
            <a:endParaRPr lang="en-US" sz="2400" b="1" dirty="0" smtClean="0"/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400" b="1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400" b="1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392" y="791536"/>
            <a:ext cx="4490208" cy="5861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84308" y="6562029"/>
            <a:ext cx="1790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Larson, October 1987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0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285341"/>
              </p:ext>
            </p:extLst>
          </p:nvPr>
        </p:nvGraphicFramePr>
        <p:xfrm>
          <a:off x="2057400" y="1441848"/>
          <a:ext cx="5334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1905000"/>
              </a:tblGrid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OMIM Query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Records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“large</a:t>
                      </a:r>
                      <a:r>
                        <a:rPr lang="en-US" baseline="0" dirty="0" smtClean="0"/>
                        <a:t> bone”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785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“enlarged bone”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“big bone”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“huge bones”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“massive bones”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hyperplastic</a:t>
                      </a:r>
                      <a:r>
                        <a:rPr lang="en-US" dirty="0" smtClean="0"/>
                        <a:t> bones”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hyperplastic</a:t>
                      </a:r>
                      <a:r>
                        <a:rPr lang="en-US" dirty="0" smtClean="0"/>
                        <a:t> bone”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“bone hyperplasia”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</a:t>
                      </a:r>
                      <a:endParaRPr lang="en-US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dirty="0" smtClean="0"/>
                        <a:t>“increased bone growth”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Picture 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5226448"/>
            <a:ext cx="43164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295" y="503074"/>
            <a:ext cx="9034415" cy="52322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Anatomical information retrieval from </a:t>
            </a:r>
            <a:br>
              <a:rPr lang="en-US" sz="3600" b="1" dirty="0" smtClean="0"/>
            </a:br>
            <a:r>
              <a:rPr lang="en-US" sz="3600" b="1" dirty="0" smtClean="0"/>
              <a:t>text-based resources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9331" y="5867400"/>
            <a:ext cx="24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Less than ideal.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03" y="2198010"/>
            <a:ext cx="3545209" cy="22317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3555" y="216961"/>
            <a:ext cx="8548590" cy="667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Why build an anatomy ontology? </a:t>
            </a:r>
          </a:p>
          <a:p>
            <a:pPr algn="ctr"/>
            <a:r>
              <a:rPr lang="en-US" sz="3200" b="1" dirty="0" smtClean="0"/>
              <a:t>	A simple example</a:t>
            </a:r>
          </a:p>
          <a:p>
            <a:endParaRPr lang="en-US" sz="3200" dirty="0" smtClean="0"/>
          </a:p>
          <a:p>
            <a:r>
              <a:rPr lang="en-US" sz="2400" dirty="0" smtClean="0"/>
              <a:t>Number of genes annotated to each of the following </a:t>
            </a:r>
          </a:p>
          <a:p>
            <a:r>
              <a:rPr lang="en-US" sz="2400" dirty="0" smtClean="0"/>
              <a:t>brain parts in an ontology:</a:t>
            </a:r>
          </a:p>
          <a:p>
            <a:endParaRPr lang="en-US" sz="2800" dirty="0" smtClean="0"/>
          </a:p>
          <a:p>
            <a:r>
              <a:rPr lang="en-US" sz="2800" b="1" dirty="0" smtClean="0"/>
              <a:t>brain </a:t>
            </a:r>
            <a:r>
              <a:rPr lang="en-US" sz="2800" b="1" dirty="0"/>
              <a:t>20</a:t>
            </a:r>
            <a:endParaRPr lang="en-US" sz="2800" b="1" dirty="0" smtClean="0"/>
          </a:p>
          <a:p>
            <a:r>
              <a:rPr lang="en-US" sz="2800" b="1" dirty="0" smtClean="0"/>
              <a:t>	</a:t>
            </a:r>
            <a:r>
              <a:rPr lang="en-US" sz="2000" b="1" i="1" dirty="0" err="1" smtClean="0"/>
              <a:t>part_of</a:t>
            </a:r>
            <a:r>
              <a:rPr lang="en-US" sz="2800" b="1" dirty="0" smtClean="0"/>
              <a:t> hindbrain </a:t>
            </a:r>
            <a:r>
              <a:rPr lang="en-US" sz="2800" b="1" dirty="0"/>
              <a:t>15</a:t>
            </a:r>
            <a:endParaRPr lang="en-US" sz="2800" b="1" dirty="0" smtClean="0"/>
          </a:p>
          <a:p>
            <a:r>
              <a:rPr lang="en-US" sz="2800" b="1" dirty="0" smtClean="0"/>
              <a:t>	</a:t>
            </a:r>
            <a:r>
              <a:rPr lang="en-US" sz="2000" b="1" i="1" dirty="0" err="1" smtClean="0"/>
              <a:t>part_of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rhombomere</a:t>
            </a:r>
            <a:r>
              <a:rPr lang="en-US" sz="2800" b="1" dirty="0" smtClean="0"/>
              <a:t> </a:t>
            </a:r>
            <a:r>
              <a:rPr lang="en-US" sz="2800" b="1" dirty="0"/>
              <a:t>10</a:t>
            </a:r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Query </a:t>
            </a:r>
            <a:r>
              <a:rPr lang="en-US" sz="2800" b="1" dirty="0"/>
              <a:t>brain without ontology 20</a:t>
            </a:r>
          </a:p>
          <a:p>
            <a:r>
              <a:rPr lang="en-US" sz="2800" b="1" dirty="0"/>
              <a:t>Query brain with ontology </a:t>
            </a:r>
            <a:r>
              <a:rPr lang="en-US" sz="2800" b="1" dirty="0" smtClean="0"/>
              <a:t>45</a:t>
            </a:r>
          </a:p>
          <a:p>
            <a:endParaRPr lang="en-US" sz="3200" dirty="0" smtClean="0"/>
          </a:p>
          <a:p>
            <a:r>
              <a:rPr lang="en-US" sz="2800" b="1" dirty="0" smtClean="0">
                <a:solidFill>
                  <a:srgbClr val="E46C0A"/>
                </a:solidFill>
              </a:rPr>
              <a:t>Ontologies can facilitate grouping and retrieval of data</a:t>
            </a:r>
          </a:p>
          <a:p>
            <a:endParaRPr lang="en-US" sz="28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0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24" y="774700"/>
            <a:ext cx="8229600" cy="5351463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sz="4600" dirty="0" smtClean="0">
                <a:ea typeface="+mn-ea"/>
                <a:cs typeface="+mn-cs"/>
              </a:rPr>
              <a:t> </a:t>
            </a:r>
            <a:r>
              <a:rPr lang="en-US" sz="5100" b="1" dirty="0" smtClean="0"/>
              <a:t>There </a:t>
            </a:r>
            <a:r>
              <a:rPr lang="en-US" sz="5100" b="1" dirty="0" smtClean="0"/>
              <a:t>are many useful ways to classify parts of organisms: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en-US" sz="1500" b="1" dirty="0" smtClean="0">
              <a:solidFill>
                <a:srgbClr val="1F497D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parts and their arrangement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relation to other structures</a:t>
            </a:r>
          </a:p>
          <a:p>
            <a:pPr lvl="3">
              <a:buNone/>
            </a:pPr>
            <a:r>
              <a:rPr lang="en-US" sz="3200" b="1" dirty="0" smtClean="0">
                <a:solidFill>
                  <a:srgbClr val="1F497D"/>
                </a:solidFill>
              </a:rPr>
              <a:t>	what is it: part of; connected to; adjacent to, overlapping?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shape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function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developmental origins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species or </a:t>
            </a:r>
            <a:r>
              <a:rPr lang="en-US" sz="3200" b="1" dirty="0" err="1" smtClean="0">
                <a:solidFill>
                  <a:srgbClr val="1F497D"/>
                </a:solidFill>
              </a:rPr>
              <a:t>clade</a:t>
            </a:r>
            <a:r>
              <a:rPr lang="en-US" sz="3200" b="1" dirty="0" smtClean="0">
                <a:solidFill>
                  <a:srgbClr val="1F497D"/>
                </a:solidFill>
              </a:rPr>
              <a:t> 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evolutionary history</a:t>
            </a:r>
          </a:p>
          <a:p>
            <a:pPr lvl="1">
              <a:defRPr/>
            </a:pPr>
            <a:endParaRPr lang="en-US" sz="2200" dirty="0" smtClean="0"/>
          </a:p>
          <a:p>
            <a:pPr lvl="2">
              <a:defRPr/>
            </a:pP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008" y="6315352"/>
            <a:ext cx="84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Cajal</a:t>
            </a:r>
            <a:r>
              <a:rPr lang="en-US" sz="1600" dirty="0" smtClean="0"/>
              <a:t> 1915, “Accept </a:t>
            </a:r>
            <a:r>
              <a:rPr lang="en-US" sz="1600" dirty="0"/>
              <a:t>the view that nothing in nature is useless, even from the human point of view</a:t>
            </a:r>
            <a:r>
              <a:rPr lang="en-US" sz="1600" dirty="0" smtClean="0"/>
              <a:t>.”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18" y="3838468"/>
            <a:ext cx="3394206" cy="22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6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88" y="3655689"/>
            <a:ext cx="4024020" cy="3026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An ontology is a classification</a:t>
            </a:r>
            <a:endParaRPr lang="en-US" sz="4000" b="1" dirty="0"/>
          </a:p>
        </p:txBody>
      </p:sp>
      <p:sp>
        <p:nvSpPr>
          <p:cNvPr id="5" name="Oval 4"/>
          <p:cNvSpPr/>
          <p:nvPr/>
        </p:nvSpPr>
        <p:spPr>
          <a:xfrm>
            <a:off x="5875158" y="3014491"/>
            <a:ext cx="2086355" cy="222376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294195" y="2037643"/>
            <a:ext cx="3745070" cy="365414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044" y="2275730"/>
            <a:ext cx="328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appendage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20642" y="3074280"/>
            <a:ext cx="1463806" cy="138650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antenna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1466" y="3426049"/>
            <a:ext cx="1079493" cy="1059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ore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7394" y="3126111"/>
            <a:ext cx="869104" cy="3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wing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86279" y="3902399"/>
            <a:ext cx="1023399" cy="9082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hindwing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22" y="1543821"/>
            <a:ext cx="2293204" cy="21110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79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Relationships record classifications too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2776805" y="4574303"/>
            <a:ext cx="1279280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8235" y="3698449"/>
            <a:ext cx="2850392" cy="24954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9433" y="3900345"/>
            <a:ext cx="24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part_of</a:t>
            </a:r>
            <a:r>
              <a:rPr lang="en-US" b="1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 </a:t>
            </a:r>
            <a:r>
              <a:rPr lang="en-US" i="1" dirty="0" smtClean="0"/>
              <a:t>‘</a:t>
            </a:r>
            <a:r>
              <a:rPr lang="en-US" dirty="0" smtClean="0"/>
              <a:t>thoracic segment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89" y="3480832"/>
            <a:ext cx="3902538" cy="2935102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568536" y="4700787"/>
            <a:ext cx="1191673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3810" y="2458800"/>
            <a:ext cx="7433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‘leg’ </a:t>
            </a:r>
            <a:r>
              <a:rPr lang="en-US" sz="2400" i="1" dirty="0" err="1" smtClean="0">
                <a:solidFill>
                  <a:srgbClr val="3366FF"/>
                </a:solidFill>
              </a:rPr>
              <a:t>SubClassOf</a:t>
            </a:r>
            <a:r>
              <a:rPr lang="en-US" sz="2400" i="1" dirty="0" smtClean="0">
                <a:solidFill>
                  <a:srgbClr val="3366FF"/>
                </a:solidFill>
              </a:rPr>
              <a:t> </a:t>
            </a:r>
            <a:r>
              <a:rPr lang="en-US" sz="2400" b="1" dirty="0" err="1" smtClean="0"/>
              <a:t>part_of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some </a:t>
            </a:r>
            <a:r>
              <a:rPr lang="en-US" sz="2400" dirty="0" smtClean="0"/>
              <a:t>thoracic segment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5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8828</TotalTime>
  <Words>2438</Words>
  <Application>Microsoft Macintosh PowerPoint</Application>
  <PresentationFormat>On-screen Show (4:3)</PresentationFormat>
  <Paragraphs>700</Paragraphs>
  <Slides>47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Image</vt:lpstr>
      <vt:lpstr> An Introduction to Anatomy Ontologies  Phenotype RCN  Feb 23, 2012 </vt:lpstr>
      <vt:lpstr>Setting the stage</vt:lpstr>
      <vt:lpstr>PowerPoint Presentation</vt:lpstr>
      <vt:lpstr> We want to enable: </vt:lpstr>
      <vt:lpstr>Anatomical information retrieval from  text-based resources</vt:lpstr>
      <vt:lpstr>PowerPoint Presentation</vt:lpstr>
      <vt:lpstr>PowerPoint Presentation</vt:lpstr>
      <vt:lpstr>An ontology is a classification</vt:lpstr>
      <vt:lpstr>Relationships record classifications too</vt:lpstr>
      <vt:lpstr>PowerPoint Presentation</vt:lpstr>
      <vt:lpstr>PowerPoint Presentation</vt:lpstr>
      <vt:lpstr>PowerPoint Presentation</vt:lpstr>
      <vt:lpstr>Compositionality and avoiding asserted multiple inheritance</vt:lpstr>
      <vt:lpstr>Example of a post-composed anatomical entity</vt:lpstr>
      <vt:lpstr>Many perspectives, many ontologies</vt:lpstr>
      <vt:lpstr>What kinds of anatomy ontologies exist?</vt:lpstr>
      <vt:lpstr>Species-centric ontologies The Zebrafish Anatomy Ontology</vt:lpstr>
      <vt:lpstr>Ontologies built for one species will not work for others</vt:lpstr>
      <vt:lpstr>PowerPoint Presentation</vt:lpstr>
      <vt:lpstr>Example of complexity arising from multiple species-contexts</vt:lpstr>
      <vt:lpstr>Example of complexity arising from multiple species-contexts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issues with mappings</vt:lpstr>
      <vt:lpstr>Zebrafish terms are is_a subtypes of teleost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model moving forward</vt:lpstr>
      <vt:lpstr>Leveraging an integrated set of ontologies </vt:lpstr>
      <vt:lpstr>Not all classification is useful</vt:lpstr>
      <vt:lpstr>PowerPoint Presentation</vt:lpstr>
      <vt:lpstr>Semantic Similarity of Phenotypes</vt:lpstr>
      <vt:lpstr>PowerPoint Presentation</vt:lpstr>
      <vt:lpstr>PowerPoint Presentation</vt:lpstr>
      <vt:lpstr>Anatomical evidence: what is it, and why do we care about it?</vt:lpstr>
      <vt:lpstr>What is evidence?</vt:lpstr>
      <vt:lpstr>Anatomical evidence is cumulative and synergistic</vt:lpstr>
      <vt:lpstr>The means to the end matters</vt:lpstr>
      <vt:lpstr>So what should one do about evidence?</vt:lpstr>
      <vt:lpstr>Acknowledgments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Melissa Haendel</cp:lastModifiedBy>
  <cp:revision>231</cp:revision>
  <dcterms:created xsi:type="dcterms:W3CDTF">2011-06-08T00:22:21Z</dcterms:created>
  <dcterms:modified xsi:type="dcterms:W3CDTF">2012-02-24T14:24:47Z</dcterms:modified>
</cp:coreProperties>
</file>